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6" r:id="rId1"/>
  </p:sldMasterIdLst>
  <p:sldIdLst>
    <p:sldId id="256" r:id="rId2"/>
    <p:sldId id="294" r:id="rId3"/>
    <p:sldId id="288" r:id="rId4"/>
    <p:sldId id="295" r:id="rId5"/>
    <p:sldId id="300" r:id="rId6"/>
    <p:sldId id="304" r:id="rId7"/>
    <p:sldId id="301" r:id="rId8"/>
    <p:sldId id="305" r:id="rId9"/>
    <p:sldId id="272" r:id="rId10"/>
    <p:sldId id="275" r:id="rId11"/>
    <p:sldId id="287" r:id="rId12"/>
    <p:sldId id="276" r:id="rId13"/>
    <p:sldId id="293" r:id="rId14"/>
    <p:sldId id="306" r:id="rId15"/>
    <p:sldId id="297" r:id="rId16"/>
    <p:sldId id="299" r:id="rId17"/>
    <p:sldId id="260" r:id="rId18"/>
    <p:sldId id="262" r:id="rId19"/>
    <p:sldId id="264" r:id="rId20"/>
    <p:sldId id="266" r:id="rId21"/>
    <p:sldId id="303"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2089" autoAdjust="0"/>
  </p:normalViewPr>
  <p:slideViewPr>
    <p:cSldViewPr>
      <p:cViewPr varScale="1">
        <p:scale>
          <a:sx n="61" d="100"/>
          <a:sy n="61" d="100"/>
        </p:scale>
        <p:origin x="1662"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13115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85118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286007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540814"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
        <p:nvSpPr>
          <p:cNvPr id="11" name="TextBox 10"/>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856631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215769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218678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3480221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860772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184302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84522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41898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612928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366228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416372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375456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20777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B7E006-91C4-4C8A-9726-2D775A74E0C4}" type="datetimeFigureOut">
              <a:rPr lang="en-US" smtClean="0"/>
              <a:pPr/>
              <a:t>8/23/2015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82231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1">
                  <a:lumMod val="60000"/>
                  <a:lumOff val="40000"/>
                  <a:alpha val="8000"/>
                </a:schemeClr>
              </a:gs>
              <a:gs pos="72000">
                <a:schemeClr val="accent1">
                  <a:lumMod val="60000"/>
                  <a:lumOff val="40000"/>
                  <a:alpha val="0"/>
                </a:schemeClr>
              </a:gs>
              <a:gs pos="36000">
                <a:schemeClr val="accent1">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BB7E006-91C4-4C8A-9726-2D775A74E0C4}" type="datetimeFigureOut">
              <a:rPr lang="en-US" smtClean="0"/>
              <a:pPr/>
              <a:t>8/23/2015</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053EFA0-20F4-4EED-A0DB-67C3FFBF9254}" type="slidenum">
              <a:rPr lang="en-US" smtClean="0"/>
              <a:pPr/>
              <a:t>‹#›</a:t>
            </a:fld>
            <a:endParaRPr lang="en-US" dirty="0"/>
          </a:p>
        </p:txBody>
      </p:sp>
    </p:spTree>
    <p:extLst>
      <p:ext uri="{BB962C8B-B14F-4D97-AF65-F5344CB8AC3E}">
        <p14:creationId xmlns:p14="http://schemas.microsoft.com/office/powerpoint/2010/main" val="25394959"/>
      </p:ext>
    </p:extLst>
  </p:cSld>
  <p:clrMap bg1="dk1" tx1="lt1" bg2="dk2" tx2="lt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 id="2147484169" r:id="rId13"/>
    <p:sldLayoutId id="2147484170" r:id="rId14"/>
    <p:sldLayoutId id="2147484171" r:id="rId15"/>
    <p:sldLayoutId id="2147484172" r:id="rId16"/>
    <p:sldLayoutId id="214748417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7696200" cy="2034182"/>
          </a:xfrm>
        </p:spPr>
        <p:txBody>
          <a:bodyPr/>
          <a:lstStyle/>
          <a:p>
            <a:pPr algn="ctr"/>
            <a:r>
              <a:rPr lang="en-US" sz="6000" dirty="0" smtClean="0"/>
              <a:t>Welcome to the Cardinal Nest</a:t>
            </a:r>
            <a:endParaRPr lang="en-US" sz="6000" dirty="0"/>
          </a:p>
        </p:txBody>
      </p:sp>
      <p:sp>
        <p:nvSpPr>
          <p:cNvPr id="3" name="Subtitle 2"/>
          <p:cNvSpPr>
            <a:spLocks noGrp="1"/>
          </p:cNvSpPr>
          <p:nvPr>
            <p:ph type="subTitle" idx="1"/>
          </p:nvPr>
        </p:nvSpPr>
        <p:spPr>
          <a:xfrm>
            <a:off x="990600" y="5105400"/>
            <a:ext cx="6620968" cy="861420"/>
          </a:xfrm>
        </p:spPr>
        <p:txBody>
          <a:bodyPr>
            <a:normAutofit fontScale="85000" lnSpcReduction="10000"/>
          </a:bodyPr>
          <a:lstStyle/>
          <a:p>
            <a:r>
              <a:rPr lang="en-US" dirty="0" smtClean="0"/>
              <a:t>    </a:t>
            </a:r>
            <a:r>
              <a:rPr lang="en-US" dirty="0" smtClean="0">
                <a:solidFill>
                  <a:schemeClr val="tx1"/>
                </a:solidFill>
              </a:rPr>
              <a:t>Welcome To Honors/ ENGLISH I Course/ Foundations</a:t>
            </a:r>
          </a:p>
          <a:p>
            <a:r>
              <a:rPr lang="en-US" dirty="0" smtClean="0">
                <a:solidFill>
                  <a:schemeClr val="tx1"/>
                </a:solidFill>
              </a:rPr>
              <a:t>                           Mrs. Ashley (room 364)</a:t>
            </a:r>
            <a:endParaRPr lang="en-US" dirty="0">
              <a:solidFill>
                <a:schemeClr val="tx1"/>
              </a:solidFill>
            </a:endParaRPr>
          </a:p>
        </p:txBody>
      </p:sp>
      <p:pic>
        <p:nvPicPr>
          <p:cNvPr id="4" name="ctl00_NavigationWithContentOverRelated_ContentOverRelated_PageHeaderUserControl_Image" descr="Cardinal mascot photo."/>
          <p:cNvPicPr/>
          <p:nvPr/>
        </p:nvPicPr>
        <p:blipFill>
          <a:blip r:embed="rId2">
            <a:extLst>
              <a:ext uri="{28A0092B-C50C-407E-A947-70E740481C1C}">
                <a14:useLocalDpi xmlns:a14="http://schemas.microsoft.com/office/drawing/2010/main" val="0"/>
              </a:ext>
            </a:extLst>
          </a:blip>
          <a:srcRect/>
          <a:stretch>
            <a:fillRect/>
          </a:stretch>
        </p:blipFill>
        <p:spPr bwMode="auto">
          <a:xfrm>
            <a:off x="2881526" y="3555177"/>
            <a:ext cx="2909674" cy="1119780"/>
          </a:xfrm>
          <a:prstGeom prst="rect">
            <a:avLst/>
          </a:prstGeom>
          <a:noFill/>
          <a:ln>
            <a:noFill/>
          </a:ln>
        </p:spPr>
      </p:pic>
    </p:spTree>
    <p:extLst>
      <p:ext uri="{BB962C8B-B14F-4D97-AF65-F5344CB8AC3E}">
        <p14:creationId xmlns:p14="http://schemas.microsoft.com/office/powerpoint/2010/main" val="844623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CLASSROOM 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Standard classroom expectations apply:</a:t>
            </a:r>
          </a:p>
          <a:p>
            <a:pPr lvl="1"/>
            <a:r>
              <a:rPr lang="en-US" dirty="0" smtClean="0"/>
              <a:t>Do not speak when teacher is speaking.</a:t>
            </a:r>
          </a:p>
          <a:p>
            <a:pPr lvl="1"/>
            <a:r>
              <a:rPr lang="en-US" dirty="0" smtClean="0"/>
              <a:t>No food or drink in class, </a:t>
            </a:r>
            <a:r>
              <a:rPr lang="en-US" b="1" u="sng" dirty="0" smtClean="0"/>
              <a:t>except</a:t>
            </a:r>
            <a:r>
              <a:rPr lang="en-US" dirty="0" smtClean="0"/>
              <a:t> for water.</a:t>
            </a:r>
          </a:p>
          <a:p>
            <a:pPr lvl="1"/>
            <a:r>
              <a:rPr lang="en-US" dirty="0" smtClean="0"/>
              <a:t>Raise your hand to ask a question or state your opinion.</a:t>
            </a:r>
          </a:p>
          <a:p>
            <a:pPr lvl="1"/>
            <a:r>
              <a:rPr lang="en-US" dirty="0" smtClean="0"/>
              <a:t>Remain in your seat unless you have permission to get up.</a:t>
            </a:r>
          </a:p>
          <a:p>
            <a:pPr lvl="1"/>
            <a:r>
              <a:rPr lang="en-US" dirty="0" smtClean="0"/>
              <a:t>Do not go behind teacher’s desk or take anything from it.</a:t>
            </a:r>
          </a:p>
          <a:p>
            <a:pPr lvl="1"/>
            <a:r>
              <a:rPr lang="en-US" dirty="0" smtClean="0"/>
              <a:t>Obey the school dress code.</a:t>
            </a:r>
          </a:p>
          <a:p>
            <a:pPr lvl="1"/>
            <a:r>
              <a:rPr lang="en-US" dirty="0" smtClean="0"/>
              <a:t>Do not put your head down and keep your feet under your desk. </a:t>
            </a:r>
          </a:p>
          <a:p>
            <a:pPr lvl="1"/>
            <a:r>
              <a:rPr lang="en-US" dirty="0" smtClean="0"/>
              <a:t>No headphones or electronic devices unless permission explicitly given.</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19889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BYOT and Music</a:t>
            </a:r>
            <a:endParaRPr lang="en-US" dirty="0"/>
          </a:p>
        </p:txBody>
      </p:sp>
      <p:sp>
        <p:nvSpPr>
          <p:cNvPr id="3" name="Content Placeholder 2"/>
          <p:cNvSpPr>
            <a:spLocks noGrp="1"/>
          </p:cNvSpPr>
          <p:nvPr>
            <p:ph idx="1"/>
          </p:nvPr>
        </p:nvSpPr>
        <p:spPr/>
        <p:txBody>
          <a:bodyPr>
            <a:normAutofit lnSpcReduction="10000"/>
          </a:bodyPr>
          <a:lstStyle/>
          <a:p>
            <a:r>
              <a:rPr lang="en-US" dirty="0" smtClean="0"/>
              <a:t>“Bring your own Technology” and Music during independent work time</a:t>
            </a:r>
          </a:p>
          <a:p>
            <a:endParaRPr lang="en-US" dirty="0"/>
          </a:p>
          <a:p>
            <a:r>
              <a:rPr lang="en-US" dirty="0" smtClean="0"/>
              <a:t>I am inclined to allow students to listen to music to help them focus during independent work.  If it becomes a distraction it goes away.</a:t>
            </a:r>
          </a:p>
          <a:p>
            <a:endParaRPr lang="en-US" dirty="0"/>
          </a:p>
          <a:p>
            <a:r>
              <a:rPr lang="en-US" dirty="0" smtClean="0"/>
              <a:t>In any case, neither CMS, Phillip O Berry HS or myself can help you if your personal devices go missing. It is your responsibility to secure phones, mp3 players, etc. </a:t>
            </a:r>
            <a:r>
              <a:rPr lang="en-US" u="sng" dirty="0" smtClean="0"/>
              <a:t>You are not allowed to charge phones during classroom instruction. No Exceptions!</a:t>
            </a:r>
          </a:p>
        </p:txBody>
      </p:sp>
    </p:spTree>
    <p:extLst>
      <p:ext uri="{BB962C8B-B14F-4D97-AF65-F5344CB8AC3E}">
        <p14:creationId xmlns:p14="http://schemas.microsoft.com/office/powerpoint/2010/main" val="1434093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a:xfrm>
            <a:off x="609600" y="1676401"/>
            <a:ext cx="6929754" cy="4572006"/>
          </a:xfrm>
        </p:spPr>
        <p:txBody>
          <a:bodyPr>
            <a:normAutofit fontScale="92500" lnSpcReduction="20000"/>
          </a:bodyPr>
          <a:lstStyle/>
          <a:p>
            <a:r>
              <a:rPr lang="en-US" sz="2000" dirty="0" smtClean="0"/>
              <a:t>Consequences will follow the student course syllabus, CMS and Phillip O Berry student handbook policies, rules and expectations at all times. </a:t>
            </a:r>
          </a:p>
          <a:p>
            <a:endParaRPr lang="en-US" sz="2000" dirty="0"/>
          </a:p>
          <a:p>
            <a:r>
              <a:rPr lang="en-US" sz="2000" dirty="0" smtClean="0"/>
              <a:t>Our class will operate on a simple “three strikes and you’re out” principal. I will directly warn you about unacceptable behavior as discreetly as possible.  Warnings are not up for discussion or negotiation. If unacceptable conduct continues after two warnings, that student will be asked to be removed from the classroom. All rules and guidelines pertaining to student handbook and procedures will follow unacceptable behavior.</a:t>
            </a:r>
            <a:r>
              <a:rPr lang="en-US" sz="2000" dirty="0"/>
              <a:t/>
            </a:r>
            <a:br>
              <a:rPr lang="en-US" sz="2000" dirty="0"/>
            </a:br>
            <a:endParaRPr lang="en-US" sz="2000" dirty="0"/>
          </a:p>
          <a:p>
            <a:r>
              <a:rPr lang="en-US" sz="2000" b="1" dirty="0" smtClean="0"/>
              <a:t>Never forget that every day is a fresh start and a new chance for success!</a:t>
            </a:r>
            <a:endParaRPr lang="en-US" sz="2000" b="1" dirty="0"/>
          </a:p>
        </p:txBody>
      </p:sp>
    </p:spTree>
    <p:extLst>
      <p:ext uri="{BB962C8B-B14F-4D97-AF65-F5344CB8AC3E}">
        <p14:creationId xmlns:p14="http://schemas.microsoft.com/office/powerpoint/2010/main" val="551015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Grading Practices	</a:t>
            </a:r>
            <a:endParaRPr lang="en-US" dirty="0"/>
          </a:p>
        </p:txBody>
      </p:sp>
      <p:sp>
        <p:nvSpPr>
          <p:cNvPr id="3" name="Content Placeholder 2"/>
          <p:cNvSpPr>
            <a:spLocks noGrp="1"/>
          </p:cNvSpPr>
          <p:nvPr>
            <p:ph idx="1"/>
          </p:nvPr>
        </p:nvSpPr>
        <p:spPr>
          <a:xfrm>
            <a:off x="484710" y="1600200"/>
            <a:ext cx="7054644" cy="4876799"/>
          </a:xfrm>
        </p:spPr>
        <p:txBody>
          <a:bodyPr/>
          <a:lstStyle/>
          <a:p>
            <a:pPr lvl="1">
              <a:buFont typeface="Wingdings" panose="05000000000000000000" pitchFamily="2" charset="2"/>
              <a:buChar char="Ø"/>
            </a:pPr>
            <a:r>
              <a:rPr lang="en-US" sz="2800" dirty="0"/>
              <a:t> </a:t>
            </a:r>
            <a:r>
              <a:rPr lang="en-US" sz="2800" dirty="0" smtClean="0"/>
              <a:t>The CMS grading </a:t>
            </a:r>
            <a:r>
              <a:rPr lang="en-US" sz="2800" dirty="0"/>
              <a:t>policy has been revised and will be reviewed with the instructor at a later date per CMS)</a:t>
            </a:r>
            <a:r>
              <a:rPr lang="en-US" sz="2800" i="1" dirty="0"/>
              <a:t>. </a:t>
            </a:r>
            <a:endParaRPr lang="en-US" sz="2800" dirty="0" smtClean="0"/>
          </a:p>
          <a:p>
            <a:pPr lvl="1">
              <a:buFontTx/>
              <a:buChar char="-"/>
            </a:pPr>
            <a:endParaRPr lang="en-US" sz="2800" dirty="0"/>
          </a:p>
          <a:p>
            <a:pPr lvl="1">
              <a:buFont typeface="Wingdings" panose="05000000000000000000" pitchFamily="2" charset="2"/>
              <a:buChar char="Ø"/>
            </a:pPr>
            <a:r>
              <a:rPr lang="en-US" sz="2800" dirty="0" smtClean="0"/>
              <a:t>The </a:t>
            </a:r>
            <a:r>
              <a:rPr lang="en-US" sz="2800" dirty="0"/>
              <a:t>Phillip O Berry </a:t>
            </a:r>
            <a:r>
              <a:rPr lang="en-US" sz="2800" dirty="0" smtClean="0"/>
              <a:t>tardy/ attendance </a:t>
            </a:r>
            <a:r>
              <a:rPr lang="en-US" sz="2800" dirty="0"/>
              <a:t>policy has been revised and will be reviewed with the instructor at a later date per CMS)</a:t>
            </a:r>
            <a:r>
              <a:rPr lang="en-US" sz="2800" i="1" dirty="0"/>
              <a:t>. </a:t>
            </a:r>
            <a:endParaRPr lang="en-US" sz="2800" i="1" dirty="0" smtClean="0"/>
          </a:p>
          <a:p>
            <a:pPr marL="457207" lvl="1" indent="0">
              <a:buNone/>
            </a:pPr>
            <a:endParaRPr lang="en-US" dirty="0" smtClean="0"/>
          </a:p>
          <a:p>
            <a:pPr lvl="1">
              <a:buFontTx/>
              <a:buChar char="-"/>
            </a:pPr>
            <a:endParaRPr lang="en-US" dirty="0"/>
          </a:p>
        </p:txBody>
      </p:sp>
    </p:spTree>
    <p:extLst>
      <p:ext uri="{BB962C8B-B14F-4D97-AF65-F5344CB8AC3E}">
        <p14:creationId xmlns:p14="http://schemas.microsoft.com/office/powerpoint/2010/main" val="4250445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7055380" cy="1400530"/>
          </a:xfrm>
        </p:spPr>
        <p:txBody>
          <a:bodyPr/>
          <a:lstStyle/>
          <a:p>
            <a:pPr algn="ctr"/>
            <a:r>
              <a:rPr lang="en-US" dirty="0" smtClean="0"/>
              <a:t>			</a:t>
            </a:r>
            <a:r>
              <a:rPr lang="en-US" b="1" dirty="0" smtClean="0"/>
              <a:t>Tardy Policy</a:t>
            </a:r>
            <a:endParaRPr lang="en-US" b="1" dirty="0"/>
          </a:p>
        </p:txBody>
      </p:sp>
      <p:sp>
        <p:nvSpPr>
          <p:cNvPr id="3" name="Content Placeholder 2"/>
          <p:cNvSpPr>
            <a:spLocks noGrp="1"/>
          </p:cNvSpPr>
          <p:nvPr>
            <p:ph idx="1"/>
          </p:nvPr>
        </p:nvSpPr>
        <p:spPr>
          <a:xfrm>
            <a:off x="228600" y="1752599"/>
            <a:ext cx="8686800" cy="4953001"/>
          </a:xfrm>
        </p:spPr>
        <p:txBody>
          <a:bodyPr>
            <a:normAutofit lnSpcReduction="10000"/>
          </a:bodyPr>
          <a:lstStyle/>
          <a:p>
            <a:r>
              <a:rPr lang="en-US" sz="2800" dirty="0" smtClean="0"/>
              <a:t>Reporting to school </a:t>
            </a:r>
            <a:r>
              <a:rPr lang="en-US" sz="2800" b="1" dirty="0" smtClean="0">
                <a:solidFill>
                  <a:srgbClr val="00B0F0"/>
                </a:solidFill>
              </a:rPr>
              <a:t>by 7:15- </a:t>
            </a:r>
            <a:r>
              <a:rPr lang="en-US" sz="2800" dirty="0" smtClean="0"/>
              <a:t>You are present</a:t>
            </a:r>
          </a:p>
          <a:p>
            <a:r>
              <a:rPr lang="en-US" sz="2800" dirty="0" smtClean="0"/>
              <a:t>Reporting to school </a:t>
            </a:r>
            <a:r>
              <a:rPr lang="en-US" sz="2800" b="1" dirty="0" smtClean="0">
                <a:solidFill>
                  <a:srgbClr val="FFFF00"/>
                </a:solidFill>
              </a:rPr>
              <a:t>AFTER</a:t>
            </a:r>
            <a:r>
              <a:rPr lang="en-US" sz="2800" b="1" dirty="0" smtClean="0">
                <a:solidFill>
                  <a:srgbClr val="FF0000"/>
                </a:solidFill>
              </a:rPr>
              <a:t> 7:15-7:40 TARDY</a:t>
            </a:r>
            <a:r>
              <a:rPr lang="en-US" sz="2800" dirty="0" smtClean="0"/>
              <a:t> (must submit </a:t>
            </a:r>
            <a:r>
              <a:rPr lang="en-US" sz="2800" b="1" dirty="0" smtClean="0">
                <a:solidFill>
                  <a:srgbClr val="00B050"/>
                </a:solidFill>
              </a:rPr>
              <a:t>GREEN PASS </a:t>
            </a:r>
            <a:r>
              <a:rPr lang="en-US" sz="2800" dirty="0" smtClean="0"/>
              <a:t>to teacher. Pick up from office)</a:t>
            </a:r>
          </a:p>
          <a:p>
            <a:r>
              <a:rPr lang="en-US" sz="2800" dirty="0" smtClean="0"/>
              <a:t>Reporting to school </a:t>
            </a:r>
            <a:r>
              <a:rPr lang="en-US" sz="2800" b="1" dirty="0" smtClean="0">
                <a:solidFill>
                  <a:srgbClr val="00B0F0"/>
                </a:solidFill>
              </a:rPr>
              <a:t>AFTER 7:40 ABSENT NO EXCEPTIONS!</a:t>
            </a:r>
            <a:endParaRPr lang="en-US" sz="2800" b="1" dirty="0">
              <a:solidFill>
                <a:srgbClr val="00B0F0"/>
              </a:solidFill>
            </a:endParaRPr>
          </a:p>
          <a:p>
            <a:r>
              <a:rPr lang="en-US" sz="2800" b="1" dirty="0" smtClean="0">
                <a:solidFill>
                  <a:srgbClr val="FFFF00"/>
                </a:solidFill>
              </a:rPr>
              <a:t>Be PROMPT!!!!!  Attendance hinders learning! </a:t>
            </a:r>
          </a:p>
          <a:p>
            <a:r>
              <a:rPr lang="en-US" sz="2800" dirty="0" smtClean="0"/>
              <a:t>If you are having issues or circumstances, please ensure to notify your teacher and administrator  immediately to make arrangements.</a:t>
            </a:r>
            <a:endParaRPr lang="en-US" sz="2800" dirty="0"/>
          </a:p>
        </p:txBody>
      </p:sp>
    </p:spTree>
    <p:extLst>
      <p:ext uri="{BB962C8B-B14F-4D97-AF65-F5344CB8AC3E}">
        <p14:creationId xmlns:p14="http://schemas.microsoft.com/office/powerpoint/2010/main" val="438769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Daybook</a:t>
            </a:r>
            <a:endParaRPr lang="en-US" dirty="0"/>
          </a:p>
        </p:txBody>
      </p:sp>
      <p:sp>
        <p:nvSpPr>
          <p:cNvPr id="3" name="Content Placeholder 2"/>
          <p:cNvSpPr>
            <a:spLocks noGrp="1"/>
          </p:cNvSpPr>
          <p:nvPr>
            <p:ph idx="1"/>
          </p:nvPr>
        </p:nvSpPr>
        <p:spPr/>
        <p:txBody>
          <a:bodyPr>
            <a:normAutofit/>
          </a:bodyPr>
          <a:lstStyle/>
          <a:p>
            <a:r>
              <a:rPr lang="en-US" dirty="0" smtClean="0"/>
              <a:t>Your “daybook” is supposed to be a composition notebook or other type of notebook which contains all your warm-ups, written responses, and class assignments.</a:t>
            </a:r>
          </a:p>
          <a:p>
            <a:endParaRPr lang="en-US" dirty="0"/>
          </a:p>
          <a:p>
            <a:r>
              <a:rPr lang="en-US" dirty="0" smtClean="0"/>
              <a:t>To keep things as simple and organized as possible, all work will be completed on loose-leaf paper and kept in a folder. </a:t>
            </a:r>
          </a:p>
          <a:p>
            <a:endParaRPr lang="en-US" dirty="0"/>
          </a:p>
          <a:p>
            <a:r>
              <a:rPr lang="en-US" dirty="0" smtClean="0"/>
              <a:t>Be sure to write your name, student number, and the date at the top of each sheet of paper. </a:t>
            </a:r>
            <a:endParaRPr lang="en-US" dirty="0"/>
          </a:p>
        </p:txBody>
      </p:sp>
    </p:spTree>
    <p:extLst>
      <p:ext uri="{BB962C8B-B14F-4D97-AF65-F5344CB8AC3E}">
        <p14:creationId xmlns:p14="http://schemas.microsoft.com/office/powerpoint/2010/main" val="3342337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Daybook </a:t>
            </a:r>
            <a:endParaRPr lang="en-US" dirty="0"/>
          </a:p>
        </p:txBody>
      </p:sp>
      <p:sp>
        <p:nvSpPr>
          <p:cNvPr id="3" name="Content Placeholder 2"/>
          <p:cNvSpPr>
            <a:spLocks noGrp="1"/>
          </p:cNvSpPr>
          <p:nvPr>
            <p:ph idx="1"/>
          </p:nvPr>
        </p:nvSpPr>
        <p:spPr/>
        <p:txBody>
          <a:bodyPr>
            <a:normAutofit lnSpcReduction="10000"/>
          </a:bodyPr>
          <a:lstStyle/>
          <a:p>
            <a:r>
              <a:rPr lang="en-US" dirty="0"/>
              <a:t>Be sure to write your name, student number, and the date at the top of each sheet of paper. </a:t>
            </a:r>
            <a:endParaRPr lang="en-US" dirty="0" smtClean="0"/>
          </a:p>
          <a:p>
            <a:endParaRPr lang="en-US" dirty="0"/>
          </a:p>
          <a:p>
            <a:r>
              <a:rPr lang="en-US" dirty="0" smtClean="0"/>
              <a:t>Keep your sheets organized in chronological order in your folder. </a:t>
            </a:r>
            <a:endParaRPr lang="en-US" dirty="0"/>
          </a:p>
          <a:p>
            <a:pPr marL="114300" indent="0">
              <a:buNone/>
            </a:pPr>
            <a:endParaRPr lang="en-US" dirty="0" smtClean="0"/>
          </a:p>
          <a:p>
            <a:pPr marL="114300" indent="0">
              <a:buNone/>
            </a:pPr>
            <a:r>
              <a:rPr lang="en-US" dirty="0" smtClean="0"/>
              <a:t>Keep a supply of blank sheets in your folder. If you do not use it today, it will be there tomorrow.</a:t>
            </a:r>
          </a:p>
          <a:p>
            <a:pPr marL="114300" indent="0">
              <a:buNone/>
            </a:pPr>
            <a:endParaRPr lang="en-US" dirty="0"/>
          </a:p>
          <a:p>
            <a:pPr marL="114300" indent="0">
              <a:buNone/>
            </a:pPr>
            <a:r>
              <a:rPr lang="en-US" dirty="0" smtClean="0"/>
              <a:t>I will take up your folders to grade after you leave in the afternoon.</a:t>
            </a:r>
            <a:endParaRPr lang="en-US" dirty="0"/>
          </a:p>
        </p:txBody>
      </p:sp>
    </p:spTree>
    <p:extLst>
      <p:ext uri="{BB962C8B-B14F-4D97-AF65-F5344CB8AC3E}">
        <p14:creationId xmlns:p14="http://schemas.microsoft.com/office/powerpoint/2010/main" val="3741296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ENTRY ROUTINE</a:t>
            </a:r>
            <a:endParaRPr lang="en-US" dirty="0"/>
          </a:p>
        </p:txBody>
      </p:sp>
      <p:sp>
        <p:nvSpPr>
          <p:cNvPr id="3" name="Content Placeholder 2"/>
          <p:cNvSpPr>
            <a:spLocks noGrp="1"/>
          </p:cNvSpPr>
          <p:nvPr>
            <p:ph idx="1"/>
          </p:nvPr>
        </p:nvSpPr>
        <p:spPr/>
        <p:txBody>
          <a:bodyPr>
            <a:normAutofit/>
          </a:bodyPr>
          <a:lstStyle/>
          <a:p>
            <a:r>
              <a:rPr lang="en-US" sz="2400" dirty="0" smtClean="0"/>
              <a:t>1) Enter classroom quietly and have a seat.</a:t>
            </a:r>
          </a:p>
          <a:p>
            <a:r>
              <a:rPr lang="en-US" sz="2400" dirty="0" smtClean="0"/>
              <a:t>3) If necessary, obtain pencil, paper, and/or hand sanitizer at back table on your way in.</a:t>
            </a:r>
          </a:p>
          <a:p>
            <a:r>
              <a:rPr lang="en-US" sz="2400" dirty="0" smtClean="0"/>
              <a:t>4) Sit in your assigned seat and begin working on your Warm-up. Remain in your seat once you enter. If you are not in your assigned seat when the bell rings, you will be considered tardy. </a:t>
            </a:r>
          </a:p>
        </p:txBody>
      </p:sp>
    </p:spTree>
    <p:extLst>
      <p:ext uri="{BB962C8B-B14F-4D97-AF65-F5344CB8AC3E}">
        <p14:creationId xmlns:p14="http://schemas.microsoft.com/office/powerpoint/2010/main" val="1742454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Warm-ups</a:t>
            </a:r>
            <a:endParaRPr lang="en-US" dirty="0"/>
          </a:p>
        </p:txBody>
      </p:sp>
      <p:sp>
        <p:nvSpPr>
          <p:cNvPr id="3" name="Content Placeholder 2"/>
          <p:cNvSpPr>
            <a:spLocks noGrp="1"/>
          </p:cNvSpPr>
          <p:nvPr>
            <p:ph idx="1"/>
          </p:nvPr>
        </p:nvSpPr>
        <p:spPr/>
        <p:txBody>
          <a:bodyPr>
            <a:normAutofit/>
          </a:bodyPr>
          <a:lstStyle/>
          <a:p>
            <a:r>
              <a:rPr lang="en-US" dirty="0" smtClean="0"/>
              <a:t>You will have </a:t>
            </a:r>
            <a:r>
              <a:rPr lang="en-US" dirty="0"/>
              <a:t>a</a:t>
            </a:r>
            <a:r>
              <a:rPr lang="en-US" dirty="0" smtClean="0"/>
              <a:t> warm-up writing prompts every day. </a:t>
            </a:r>
          </a:p>
          <a:p>
            <a:endParaRPr lang="en-US" dirty="0"/>
          </a:p>
          <a:p>
            <a:r>
              <a:rPr lang="en-US" dirty="0" smtClean="0"/>
              <a:t>These are designed to get you thinking about what you already know and what we are going to read about.</a:t>
            </a:r>
          </a:p>
          <a:p>
            <a:endParaRPr lang="en-US" dirty="0"/>
          </a:p>
          <a:p>
            <a:r>
              <a:rPr lang="en-US" dirty="0" smtClean="0"/>
              <a:t>EACH WARM-UP SHOULD BE ONE PARAGRAPH AT MINMUM! 4-5 sentences to receive full credit. Write a lot!</a:t>
            </a:r>
          </a:p>
        </p:txBody>
      </p:sp>
    </p:spTree>
    <p:extLst>
      <p:ext uri="{BB962C8B-B14F-4D97-AF65-F5344CB8AC3E}">
        <p14:creationId xmlns:p14="http://schemas.microsoft.com/office/powerpoint/2010/main" val="249653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ROUTINE</a:t>
            </a:r>
            <a:endParaRPr lang="en-US" dirty="0"/>
          </a:p>
        </p:txBody>
      </p:sp>
      <p:sp>
        <p:nvSpPr>
          <p:cNvPr id="3" name="Content Placeholder 2"/>
          <p:cNvSpPr>
            <a:spLocks noGrp="1"/>
          </p:cNvSpPr>
          <p:nvPr>
            <p:ph idx="1"/>
          </p:nvPr>
        </p:nvSpPr>
        <p:spPr/>
        <p:txBody>
          <a:bodyPr>
            <a:normAutofit/>
          </a:bodyPr>
          <a:lstStyle/>
          <a:p>
            <a:pPr marL="571500" indent="-457200">
              <a:buAutoNum type="arabicParenR"/>
            </a:pPr>
            <a:r>
              <a:rPr lang="en-US" dirty="0" smtClean="0"/>
              <a:t>The teacher, not the bell, dismisses class. We are in instruction from the first bell until the last.</a:t>
            </a:r>
          </a:p>
          <a:p>
            <a:pPr marL="571500" indent="-457200">
              <a:buAutoNum type="arabicParenR"/>
            </a:pPr>
            <a:r>
              <a:rPr lang="en-US" dirty="0" smtClean="0"/>
              <a:t>Wait until directed to begin packing up and preparing to leave.</a:t>
            </a:r>
          </a:p>
          <a:p>
            <a:pPr marL="571500" indent="-457200">
              <a:buAutoNum type="arabicParenR"/>
            </a:pPr>
            <a:r>
              <a:rPr lang="en-US" dirty="0" smtClean="0"/>
              <a:t>Before you stand up, ensure that you have not left any trash on the floor or on your desk.</a:t>
            </a:r>
          </a:p>
          <a:p>
            <a:pPr marL="571500" indent="-457200">
              <a:buAutoNum type="arabicParenR"/>
            </a:pPr>
            <a:r>
              <a:rPr lang="en-US" dirty="0" smtClean="0"/>
              <a:t>Double-check that classroom book(s) are in the basket, on the shelf or under your desk.</a:t>
            </a:r>
          </a:p>
          <a:p>
            <a:pPr marL="114300" indent="0">
              <a:buNone/>
            </a:pPr>
            <a:r>
              <a:rPr lang="en-US" dirty="0" smtClean="0"/>
              <a:t>5)   Make sure that all of your completed work is      safely in your folder and submitted to teacher before dismissing.</a:t>
            </a:r>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187811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English I</a:t>
            </a:r>
            <a:endParaRPr lang="en-US" dirty="0"/>
          </a:p>
        </p:txBody>
      </p:sp>
      <p:sp>
        <p:nvSpPr>
          <p:cNvPr id="3" name="Content Placeholder 2"/>
          <p:cNvSpPr>
            <a:spLocks noGrp="1"/>
          </p:cNvSpPr>
          <p:nvPr>
            <p:ph idx="1"/>
          </p:nvPr>
        </p:nvSpPr>
        <p:spPr>
          <a:xfrm>
            <a:off x="828436" y="1371600"/>
            <a:ext cx="6711654" cy="4195481"/>
          </a:xfrm>
        </p:spPr>
        <p:txBody>
          <a:bodyPr/>
          <a:lstStyle/>
          <a:p>
            <a:pPr lvl="1"/>
            <a:r>
              <a:rPr lang="en-US" dirty="0" smtClean="0"/>
              <a:t>Find your seat and complete a student information note card in the following format. </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90564448"/>
              </p:ext>
            </p:extLst>
          </p:nvPr>
        </p:nvGraphicFramePr>
        <p:xfrm>
          <a:off x="1295400" y="2362200"/>
          <a:ext cx="5638800" cy="4206240"/>
        </p:xfrm>
        <a:graphic>
          <a:graphicData uri="http://schemas.openxmlformats.org/drawingml/2006/table">
            <a:tbl>
              <a:tblPr firstRow="1" bandRow="1">
                <a:tableStyleId>{5C22544A-7EE6-4342-B048-85BDC9FD1C3A}</a:tableStyleId>
              </a:tblPr>
              <a:tblGrid>
                <a:gridCol w="5638800"/>
              </a:tblGrid>
              <a:tr h="557731">
                <a:tc>
                  <a:txBody>
                    <a:bodyPr/>
                    <a:lstStyle/>
                    <a:p>
                      <a:r>
                        <a:rPr lang="en-US" dirty="0" smtClean="0"/>
                        <a:t>LAST</a:t>
                      </a:r>
                      <a:r>
                        <a:rPr lang="en-US" baseline="0" dirty="0" smtClean="0"/>
                        <a:t> NAME, FIRST NAME ( Circle name you prefer being called)</a:t>
                      </a:r>
                      <a:endParaRPr lang="en-US" dirty="0"/>
                    </a:p>
                  </a:txBody>
                  <a:tcPr/>
                </a:tc>
              </a:tr>
              <a:tr h="318704">
                <a:tc>
                  <a:txBody>
                    <a:bodyPr/>
                    <a:lstStyle/>
                    <a:p>
                      <a:r>
                        <a:rPr lang="en-US" dirty="0" smtClean="0"/>
                        <a:t>Student Number</a:t>
                      </a:r>
                      <a:r>
                        <a:rPr lang="en-US" baseline="0" dirty="0" smtClean="0"/>
                        <a:t>, Home school</a:t>
                      </a:r>
                    </a:p>
                  </a:txBody>
                  <a:tcPr/>
                </a:tc>
              </a:tr>
              <a:tr h="318704">
                <a:tc>
                  <a:txBody>
                    <a:bodyPr/>
                    <a:lstStyle/>
                    <a:p>
                      <a:r>
                        <a:rPr lang="en-US" dirty="0" smtClean="0"/>
                        <a:t>Parent</a:t>
                      </a:r>
                      <a:r>
                        <a:rPr lang="en-US" baseline="0" dirty="0" smtClean="0"/>
                        <a:t>’s name and phone number</a:t>
                      </a:r>
                      <a:endParaRPr lang="en-US" dirty="0"/>
                    </a:p>
                  </a:txBody>
                  <a:tcPr/>
                </a:tc>
              </a:tr>
              <a:tr h="318704">
                <a:tc>
                  <a:txBody>
                    <a:bodyPr/>
                    <a:lstStyle/>
                    <a:p>
                      <a:r>
                        <a:rPr lang="en-US" dirty="0" smtClean="0"/>
                        <a:t>Home language(s)  </a:t>
                      </a:r>
                      <a:endParaRPr lang="en-US" dirty="0"/>
                    </a:p>
                  </a:txBody>
                  <a:tcPr/>
                </a:tc>
              </a:tr>
              <a:tr h="318704">
                <a:tc>
                  <a:txBody>
                    <a:bodyPr/>
                    <a:lstStyle/>
                    <a:p>
                      <a:r>
                        <a:rPr lang="en-US" dirty="0" smtClean="0"/>
                        <a:t>College/career</a:t>
                      </a:r>
                      <a:r>
                        <a:rPr lang="en-US" baseline="0" dirty="0" smtClean="0"/>
                        <a:t> goal</a:t>
                      </a:r>
                    </a:p>
                  </a:txBody>
                  <a:tcPr/>
                </a:tc>
              </a:tr>
              <a:tr h="318704">
                <a:tc>
                  <a:txBody>
                    <a:bodyPr/>
                    <a:lstStyle/>
                    <a:p>
                      <a:r>
                        <a:rPr lang="en-US" dirty="0" smtClean="0"/>
                        <a:t>Any allergies</a:t>
                      </a:r>
                      <a:r>
                        <a:rPr lang="en-US" baseline="0" dirty="0" smtClean="0"/>
                        <a:t> or medical conditions?</a:t>
                      </a:r>
                      <a:endParaRPr lang="en-US" dirty="0"/>
                    </a:p>
                  </a:txBody>
                  <a:tcPr/>
                </a:tc>
              </a:tr>
              <a:tr h="318704">
                <a:tc>
                  <a:txBody>
                    <a:bodyPr/>
                    <a:lstStyle/>
                    <a:p>
                      <a:r>
                        <a:rPr lang="en-US" dirty="0" smtClean="0"/>
                        <a:t>Favorite types of music</a:t>
                      </a:r>
                      <a:endParaRPr lang="en-US" dirty="0"/>
                    </a:p>
                  </a:txBody>
                  <a:tcPr/>
                </a:tc>
              </a:tr>
              <a:tr h="557731">
                <a:tc>
                  <a:txBody>
                    <a:bodyPr/>
                    <a:lstStyle/>
                    <a:p>
                      <a:r>
                        <a:rPr lang="en-US" dirty="0" smtClean="0"/>
                        <a:t>Three things you want Mrs.</a:t>
                      </a:r>
                      <a:r>
                        <a:rPr lang="en-US" baseline="0" dirty="0" smtClean="0"/>
                        <a:t> Ashley</a:t>
                      </a:r>
                      <a:r>
                        <a:rPr lang="en-US" dirty="0" smtClean="0"/>
                        <a:t> to know about you as a person:</a:t>
                      </a:r>
                      <a:endParaRPr lang="en-US" dirty="0"/>
                    </a:p>
                  </a:txBody>
                  <a:tcPr/>
                </a:tc>
              </a:tr>
              <a:tr h="318704">
                <a:tc>
                  <a:txBody>
                    <a:bodyPr/>
                    <a:lstStyle/>
                    <a:p>
                      <a:endParaRPr lang="en-US" dirty="0"/>
                    </a:p>
                  </a:txBody>
                  <a:tcPr/>
                </a:tc>
              </a:tr>
              <a:tr h="318704">
                <a:tc>
                  <a:txBody>
                    <a:bodyPr/>
                    <a:lstStyle/>
                    <a:p>
                      <a:endParaRPr lang="en-US" dirty="0"/>
                    </a:p>
                  </a:txBody>
                  <a:tcPr/>
                </a:tc>
              </a:tr>
            </a:tbl>
          </a:graphicData>
        </a:graphic>
      </p:graphicFrame>
    </p:spTree>
    <p:extLst>
      <p:ext uri="{BB962C8B-B14F-4D97-AF65-F5344CB8AC3E}">
        <p14:creationId xmlns:p14="http://schemas.microsoft.com/office/powerpoint/2010/main" val="125121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BATHROOMS</a:t>
            </a:r>
            <a:endParaRPr lang="en-US" dirty="0"/>
          </a:p>
        </p:txBody>
      </p:sp>
      <p:sp>
        <p:nvSpPr>
          <p:cNvPr id="3" name="Content Placeholder 2"/>
          <p:cNvSpPr>
            <a:spLocks noGrp="1"/>
          </p:cNvSpPr>
          <p:nvPr>
            <p:ph idx="1"/>
          </p:nvPr>
        </p:nvSpPr>
        <p:spPr/>
        <p:txBody>
          <a:bodyPr>
            <a:normAutofit/>
          </a:bodyPr>
          <a:lstStyle/>
          <a:p>
            <a:r>
              <a:rPr lang="en-US" dirty="0"/>
              <a:t>We encourage and expect all students to use the restroom before class and between classes; however, emergencies do </a:t>
            </a:r>
            <a:r>
              <a:rPr lang="en-US" dirty="0" smtClean="0"/>
              <a:t>occur. Please see instructor. At </a:t>
            </a:r>
            <a:r>
              <a:rPr lang="en-US" dirty="0"/>
              <a:t> </a:t>
            </a:r>
            <a:r>
              <a:rPr lang="en-US" dirty="0" smtClean="0"/>
              <a:t>instructor’s discretion.</a:t>
            </a:r>
          </a:p>
          <a:p>
            <a:r>
              <a:rPr lang="en-US" dirty="0" smtClean="0"/>
              <a:t>Only one student at a time with the hall pass. Must sign in and out when leaving the room.</a:t>
            </a:r>
          </a:p>
          <a:p>
            <a:r>
              <a:rPr lang="en-US" dirty="0" smtClean="0"/>
              <a:t>Bathroom visits are not allowed during instructional time. Only ask to go when you are working individually, or with other students. </a:t>
            </a:r>
          </a:p>
          <a:p>
            <a:r>
              <a:rPr lang="en-US" dirty="0" smtClean="0"/>
              <a:t>“The Little Boy who Cried Wolf”</a:t>
            </a:r>
          </a:p>
          <a:p>
            <a:endParaRPr lang="en-US" dirty="0"/>
          </a:p>
        </p:txBody>
      </p:sp>
    </p:spTree>
    <p:extLst>
      <p:ext uri="{BB962C8B-B14F-4D97-AF65-F5344CB8AC3E}">
        <p14:creationId xmlns:p14="http://schemas.microsoft.com/office/powerpoint/2010/main" val="1883546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1</a:t>
            </a:r>
            <a:r>
              <a:rPr lang="en-US" baseline="30000" dirty="0" smtClean="0"/>
              <a:t>St</a:t>
            </a:r>
            <a:r>
              <a:rPr lang="en-US" dirty="0" smtClean="0"/>
              <a:t> DAY RECAP</a:t>
            </a:r>
            <a:endParaRPr lang="en-US" dirty="0"/>
          </a:p>
        </p:txBody>
      </p:sp>
      <p:sp>
        <p:nvSpPr>
          <p:cNvPr id="3" name="Content Placeholder 2"/>
          <p:cNvSpPr>
            <a:spLocks noGrp="1"/>
          </p:cNvSpPr>
          <p:nvPr>
            <p:ph idx="1"/>
          </p:nvPr>
        </p:nvSpPr>
        <p:spPr>
          <a:xfrm>
            <a:off x="484710" y="1676401"/>
            <a:ext cx="7054644" cy="4572006"/>
          </a:xfrm>
        </p:spPr>
        <p:txBody>
          <a:bodyPr>
            <a:normAutofit/>
          </a:bodyPr>
          <a:lstStyle/>
          <a:p>
            <a:r>
              <a:rPr lang="en-US" sz="2800" dirty="0" smtClean="0"/>
              <a:t>Follow All classroom expectations/ Be Prompt</a:t>
            </a:r>
          </a:p>
          <a:p>
            <a:r>
              <a:rPr lang="en-US" sz="2800" dirty="0" smtClean="0"/>
              <a:t>Complete assignments</a:t>
            </a:r>
          </a:p>
          <a:p>
            <a:r>
              <a:rPr lang="en-US" sz="2800" dirty="0" smtClean="0"/>
              <a:t>Prepare by having a writing utensil available each day. </a:t>
            </a:r>
          </a:p>
          <a:p>
            <a:r>
              <a:rPr lang="en-US" sz="2800" dirty="0" smtClean="0"/>
              <a:t>Make sure you have all school supplies by Tuesday September 2nd. </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4572000"/>
            <a:ext cx="1502875" cy="1219200"/>
          </a:xfrm>
          <a:prstGeom prst="rect">
            <a:avLst/>
          </a:prstGeom>
        </p:spPr>
      </p:pic>
    </p:spTree>
    <p:extLst>
      <p:ext uri="{BB962C8B-B14F-4D97-AF65-F5344CB8AC3E}">
        <p14:creationId xmlns:p14="http://schemas.microsoft.com/office/powerpoint/2010/main" val="7638330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sz="3600" dirty="0" smtClean="0"/>
              <a:t>Any questions, Comments, or concerns?</a:t>
            </a:r>
            <a:endParaRPr lang="en-US"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3212452"/>
            <a:ext cx="2971800" cy="292722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700" y="3505200"/>
            <a:ext cx="3143737" cy="22253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055380" cy="1400530"/>
          </a:xfrm>
        </p:spPr>
        <p:txBody>
          <a:bodyPr>
            <a:normAutofit fontScale="90000"/>
          </a:bodyPr>
          <a:lstStyle/>
          <a:p>
            <a:r>
              <a:rPr lang="en-US" dirty="0" smtClean="0"/>
              <a:t>   </a:t>
            </a:r>
            <a:br>
              <a:rPr lang="en-US" dirty="0" smtClean="0"/>
            </a:br>
            <a:r>
              <a:rPr lang="en-US" dirty="0"/>
              <a:t>	</a:t>
            </a:r>
            <a:r>
              <a:rPr lang="en-US" dirty="0" smtClean="0"/>
              <a:t>	</a:t>
            </a:r>
            <a:r>
              <a:rPr lang="en-US" sz="5400" dirty="0" smtClean="0">
                <a:latin typeface="Baskerville Old Face" panose="02020602080505020303" pitchFamily="18" charset="0"/>
              </a:rPr>
              <a:t>Who is Mrs. Ashley?</a:t>
            </a:r>
            <a:endParaRPr lang="en-US" sz="5400" dirty="0">
              <a:latin typeface="Baskerville Old Face" panose="02020602080505020303" pitchFamily="18" charset="0"/>
            </a:endParaRPr>
          </a:p>
        </p:txBody>
      </p:sp>
      <p:sp>
        <p:nvSpPr>
          <p:cNvPr id="3" name="Content Placeholder 2"/>
          <p:cNvSpPr>
            <a:spLocks noGrp="1"/>
          </p:cNvSpPr>
          <p:nvPr>
            <p:ph idx="1"/>
          </p:nvPr>
        </p:nvSpPr>
        <p:spPr>
          <a:xfrm>
            <a:off x="108651" y="1629130"/>
            <a:ext cx="6077592" cy="4876800"/>
          </a:xfrm>
        </p:spPr>
        <p:txBody>
          <a:bodyPr>
            <a:normAutofit fontScale="92500" lnSpcReduction="10000"/>
          </a:bodyPr>
          <a:lstStyle/>
          <a:p>
            <a:r>
              <a:rPr lang="en-US" b="1" dirty="0">
                <a:latin typeface="Batang" panose="02030600000101010101" pitchFamily="18" charset="-127"/>
                <a:ea typeface="Batang" panose="02030600000101010101" pitchFamily="18" charset="-127"/>
              </a:rPr>
              <a:t>I live in Charlotte  </a:t>
            </a:r>
          </a:p>
          <a:p>
            <a:r>
              <a:rPr lang="en-US" b="1" dirty="0">
                <a:latin typeface="Batang" panose="02030600000101010101" pitchFamily="18" charset="-127"/>
                <a:ea typeface="Batang" panose="02030600000101010101" pitchFamily="18" charset="-127"/>
              </a:rPr>
              <a:t>I’m not from Charlotte/Native of OHIO HOF</a:t>
            </a:r>
          </a:p>
          <a:p>
            <a:r>
              <a:rPr lang="en-US" b="1" dirty="0">
                <a:latin typeface="Batang" panose="02030600000101010101" pitchFamily="18" charset="-127"/>
                <a:ea typeface="Batang" panose="02030600000101010101" pitchFamily="18" charset="-127"/>
              </a:rPr>
              <a:t>I attended Johnson C. Smith University. I have B.A.’s in English Education. I also have a M.A. in Educational Leadership in Administration and Supervision. I am licensed to teach middle school language arts in addition to high school English as well as being a K-12 principal. I am also certified to teach the AVID program.</a:t>
            </a:r>
          </a:p>
          <a:p>
            <a:r>
              <a:rPr lang="en-US" b="1" dirty="0">
                <a:latin typeface="Batang" panose="02030600000101010101" pitchFamily="18" charset="-127"/>
                <a:ea typeface="Batang" panose="02030600000101010101" pitchFamily="18" charset="-127"/>
              </a:rPr>
              <a:t>I am an experienced teacher in the classroom, and my fourth year at Phillip O Berry Academy of Technology. I used to be the HEAD Cheerleading Coach and work diligently with my co-workers. I love working with children and look forward to spending a wonderful time in </a:t>
            </a:r>
            <a:r>
              <a:rPr lang="en-US" b="1" dirty="0" smtClean="0">
                <a:latin typeface="Batang" panose="02030600000101010101" pitchFamily="18" charset="-127"/>
                <a:ea typeface="Batang" panose="02030600000101010101" pitchFamily="18" charset="-127"/>
              </a:rPr>
              <a:t>school </a:t>
            </a:r>
            <a:r>
              <a:rPr lang="en-US" b="1" dirty="0">
                <a:latin typeface="Batang" panose="02030600000101010101" pitchFamily="18" charset="-127"/>
                <a:ea typeface="Batang" panose="02030600000101010101" pitchFamily="18" charset="-127"/>
              </a:rPr>
              <a:t>with you as scholars.</a:t>
            </a:r>
          </a:p>
          <a:p>
            <a:endParaRPr lang="en-US" dirty="0" smtClean="0"/>
          </a:p>
          <a:p>
            <a:pPr lvl="1"/>
            <a:endParaRPr lang="en-US" dirty="0" smtClean="0"/>
          </a:p>
          <a:p>
            <a:pPr lvl="1"/>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1066800"/>
            <a:ext cx="2743199" cy="5791200"/>
          </a:xfrm>
          <a:prstGeom prst="rect">
            <a:avLst/>
          </a:prstGeom>
        </p:spPr>
      </p:pic>
    </p:spTree>
    <p:extLst>
      <p:ext uri="{BB962C8B-B14F-4D97-AF65-F5344CB8AC3E}">
        <p14:creationId xmlns:p14="http://schemas.microsoft.com/office/powerpoint/2010/main" val="156428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Mrs. Ashley and English/Honors</a:t>
            </a:r>
            <a:endParaRPr lang="en-US" sz="3200" dirty="0"/>
          </a:p>
        </p:txBody>
      </p:sp>
      <p:sp>
        <p:nvSpPr>
          <p:cNvPr id="3" name="Content Placeholder 2"/>
          <p:cNvSpPr>
            <a:spLocks noGrp="1"/>
          </p:cNvSpPr>
          <p:nvPr>
            <p:ph idx="1"/>
          </p:nvPr>
        </p:nvSpPr>
        <p:spPr/>
        <p:txBody>
          <a:bodyPr>
            <a:normAutofit/>
          </a:bodyPr>
          <a:lstStyle/>
          <a:p>
            <a:r>
              <a:rPr lang="en-US" dirty="0" smtClean="0"/>
              <a:t>I work at Phillip O. Berry Academy of Technology, ready and willing to assist you as a productive scholar.</a:t>
            </a:r>
            <a:endParaRPr lang="en-US" dirty="0"/>
          </a:p>
          <a:p>
            <a:endParaRPr lang="en-US" dirty="0" smtClean="0"/>
          </a:p>
          <a:p>
            <a:r>
              <a:rPr lang="en-US" dirty="0" smtClean="0"/>
              <a:t>During the school year, I have taught several sections of Honors English II, AVID (10</a:t>
            </a:r>
            <a:r>
              <a:rPr lang="en-US" baseline="30000" dirty="0" smtClean="0"/>
              <a:t>th</a:t>
            </a:r>
            <a:r>
              <a:rPr lang="en-US" dirty="0" smtClean="0"/>
              <a:t>) program. Currently, I teach Honors English I/ Foundations I (9</a:t>
            </a:r>
            <a:r>
              <a:rPr lang="en-US" baseline="30000" dirty="0" smtClean="0"/>
              <a:t>th</a:t>
            </a:r>
            <a:r>
              <a:rPr lang="en-US" dirty="0" smtClean="0"/>
              <a:t>) grade. 11</a:t>
            </a:r>
            <a:r>
              <a:rPr lang="en-US" baseline="30000" dirty="0" smtClean="0"/>
              <a:t>th</a:t>
            </a:r>
            <a:r>
              <a:rPr lang="en-US" dirty="0" smtClean="0"/>
              <a:t>/12</a:t>
            </a:r>
            <a:r>
              <a:rPr lang="en-US" baseline="30000" dirty="0" smtClean="0"/>
              <a:t>th</a:t>
            </a:r>
            <a:r>
              <a:rPr lang="en-US" dirty="0" smtClean="0"/>
              <a:t> grade English/Honors</a:t>
            </a:r>
          </a:p>
          <a:p>
            <a:endParaRPr lang="en-US" dirty="0"/>
          </a:p>
          <a:p>
            <a:r>
              <a:rPr lang="en-US" dirty="0" smtClean="0"/>
              <a:t>Hard work, dedication and collaboration will lead to a productive school year.</a:t>
            </a:r>
          </a:p>
          <a:p>
            <a:endParaRPr lang="en-US" dirty="0"/>
          </a:p>
          <a:p>
            <a:endParaRPr lang="en-US" dirty="0" smtClean="0"/>
          </a:p>
        </p:txBody>
      </p:sp>
    </p:spTree>
    <p:extLst>
      <p:ext uri="{BB962C8B-B14F-4D97-AF65-F5344CB8AC3E}">
        <p14:creationId xmlns:p14="http://schemas.microsoft.com/office/powerpoint/2010/main" val="195524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47" y="630439"/>
            <a:ext cx="7055380" cy="1400530"/>
          </a:xfrm>
        </p:spPr>
        <p:txBody>
          <a:bodyPr>
            <a:normAutofit fontScale="90000"/>
          </a:bodyPr>
          <a:lstStyle/>
          <a:p>
            <a:r>
              <a:rPr lang="en-US" dirty="0" smtClean="0"/>
              <a:t>          Course Description</a:t>
            </a:r>
            <a:br>
              <a:rPr lang="en-US" dirty="0" smtClean="0"/>
            </a:br>
            <a:r>
              <a:rPr lang="en-US" dirty="0"/>
              <a:t> </a:t>
            </a:r>
            <a:r>
              <a:rPr lang="en-US" dirty="0" smtClean="0"/>
              <a:t> </a:t>
            </a:r>
            <a:r>
              <a:rPr lang="en-US" sz="4000" dirty="0" smtClean="0"/>
              <a:t>Honors/ English I/Foundations</a:t>
            </a:r>
            <a:endParaRPr lang="en-US" sz="4000"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r>
              <a:rPr lang="en-US" b="1" i="1" dirty="0"/>
              <a:t>Students in English I who are College and Career ready in Reading, Writing, Speaking, Listening and Language are able to exhibit with increasing fullness and regularity these capacities of the literate individual:</a:t>
            </a:r>
            <a:endParaRPr lang="en-US" dirty="0"/>
          </a:p>
          <a:p>
            <a:pPr lvl="0"/>
            <a:r>
              <a:rPr lang="en-US" dirty="0"/>
              <a:t>Demonstrate independence;</a:t>
            </a:r>
          </a:p>
          <a:p>
            <a:pPr lvl="0"/>
            <a:r>
              <a:rPr lang="en-US" dirty="0"/>
              <a:t>Build strong content knowledge;</a:t>
            </a:r>
          </a:p>
          <a:p>
            <a:pPr lvl="0"/>
            <a:r>
              <a:rPr lang="en-US" dirty="0"/>
              <a:t>Respond to the varying demands of audience, tasks, purpose and discipline;</a:t>
            </a:r>
          </a:p>
          <a:p>
            <a:pPr lvl="0"/>
            <a:r>
              <a:rPr lang="en-US" dirty="0"/>
              <a:t>Comprehend as  well as critique;</a:t>
            </a:r>
          </a:p>
          <a:p>
            <a:pPr lvl="0"/>
            <a:r>
              <a:rPr lang="en-US" dirty="0"/>
              <a:t>Value evidence;</a:t>
            </a:r>
          </a:p>
          <a:p>
            <a:pPr lvl="0"/>
            <a:r>
              <a:rPr lang="en-US" dirty="0"/>
              <a:t>Use technology and digital media strategically and capably; and</a:t>
            </a:r>
          </a:p>
          <a:p>
            <a:pPr lvl="0"/>
            <a:r>
              <a:rPr lang="en-US" dirty="0"/>
              <a:t>Come to understand other perspectives and cultures.</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4638675"/>
            <a:ext cx="2057400" cy="2219325"/>
          </a:xfrm>
          <a:prstGeom prst="rect">
            <a:avLst/>
          </a:prstGeom>
        </p:spPr>
      </p:pic>
    </p:spTree>
    <p:extLst>
      <p:ext uri="{BB962C8B-B14F-4D97-AF65-F5344CB8AC3E}">
        <p14:creationId xmlns:p14="http://schemas.microsoft.com/office/powerpoint/2010/main" val="2557166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67000"/>
            <a:ext cx="7055380" cy="1400530"/>
          </a:xfrm>
        </p:spPr>
        <p:txBody>
          <a:bodyPr>
            <a:normAutofit/>
          </a:bodyPr>
          <a:lstStyle/>
          <a:p>
            <a:pPr algn="ctr"/>
            <a:r>
              <a:rPr lang="en-US" b="1" dirty="0" smtClean="0"/>
              <a:t>What about summer       reading assignment?</a:t>
            </a:r>
            <a:endParaRPr lang="en-US" b="1" dirty="0"/>
          </a:p>
        </p:txBody>
      </p:sp>
      <p:sp>
        <p:nvSpPr>
          <p:cNvPr id="4" name="AutoShape 2" descr="data:image/jpeg;base64,/9j/4AAQSkZJRgABAQAAAQABAAD/2wBDAAoHBwgHBgoICAgLCgoLDhgQDg0NDh0VFhEYIx8lJCIfIiEmKzcvJik0KSEiMEExNDk7Pj4+JS5ESUM8SDc9Pjv/2wBDAQoLCw4NDhwQEBw7KCIoOzs7Ozs7Ozs7Ozs7Ozs7Ozs7Ozs7Ozs7Ozs7Ozs7Ozs7Ozs7Ozs7Ozs7Ozs7Ozs7Ozv/wAARCAFaAOQDASIAAhEBAxEB/8QAHAAAAgIDAQEAAAAAAAAAAAAAAAUGBwIDBAEI/8QAUBAAAQMDAgIECwYEAQcLBQEAAQIDBAAFEQYhEjEHE0FRFBYiNmFxdIGRstEVMlWUobEjQlLBciQzNEOSouEXJVNiY2RzgpPS8CY1VIPC8f/EABoBAAIDAQEAAAAAAAAAAAAAAAABAgMEBQb/xAAvEQACAgEEAQMCBQMFAAAAAAAAAQIRAwQSITFBEyIyUWEUI3GBsQUz4RVCQ6HB/9oADAMBAAIRAxEAPwCBai1FfGNTXRlm83BttuY8lCESlgJAWQABnYUu8Z9Qfjty/NufWjU/nXd/bnvnNK6AGnjPqD8duX5tz60eM+oPx25fm3PrSuigBp4z6g/Hbl+bc+tHjPqD8duX5tz60rooAaeM+oPx25fm3PrR4z6g/Hbl+bc+tK6KAGnjPqD8duX5tz60eM+oPx25fm3PrSuigBp4z6g/Hbl+bc+tHjPqD8duX5tz61zxLc9MiSpLf3YyQpQwd8/tsCfdW2HaTMhGSh9IUlZCm+E5CBjKvcSNqi5JDSbM/GfUH47cvzbn1o8Z9Qfjty/NufWvXrMlJiIadcLkhnrPLbCRng4sDyiT3ZIFccyA/AKEyUFtxY4uBQwQM4B9+KFJMKZ1+M+oPx25fm3PrR4z6g/Hbl+bc+tePWpplbBMoFt9JdBSASloDnjP3tlDGeYrebCjweVJbkOqZZQhaFloDIUkkcXleTyxtnc0t8R7WafGfUH47cvzbn1o8Z9Qfjty/NufWue4W9dtkhh1eVEBRwOQPL9N6Yu2a2Il25lu5SXEzgFZMUJKASUjbj33FDmkG1nN4z6g/Hbl+bc+tHjPqD8duX5tz611x9MtvpeULi2jq3Xm0oWjCl8Ccggen9PTXM/Z2WFwUKkuJMoIUpa2wlCAoA7HiycZ7QKSyRboNrMfGfUH47cvzbn1o8Z9Qfjty/NufWsBa0uXtu3NKeAccSgF1sIWM+jJH61vk2RuNb3pSn3VFt9bKQloYPDw7k8XbxdgNS3xDazX4z6g/Hbl+bc+tHjPqD8duX5tz61i7b4bBhqdkyA2+kKccTHBSNv5TxeVg7HOMYrpXZYIvD8FE99xDCTkiOOsWoHBSlJXg9/PsO1Leg2s0eM+oPx25fm3PrR4z6g/Hbl+bc+tH2S39mNyy67xOPKbCerASMEDc8Wc78gK51QMImq63/RFBPL72VYpqSYtrOjxn1B+O3L8259aPGfUH47cvzbn1rYbG2GrYQ+6pc/GwaGE5URgeVknbuArgnxfApi4+VHgxnjSAoEjJBAJ3HKhST6BpouHotnzLhpmQ9NlvynEzFJC3nCsgcCDjJ7Nz8aK0dEPmpK9uX8jdFMCsNT+dd39ue+c0rppqfzru/tz3zmldMQUUUUAFFFFABRRRQAUUUUAbm5b7TQaQvhTlR2HPKeE/p+5rKPPkxDlh4o8ladu5Q4VD3iueilSHZ1quUpSmF9YErjhIbWhISpPDsPKAycYrQ8+7IUFPOKcUlISCo5wBsBWuiikKzcmU8l4PBflhPDkgEYxjGO7G1bHLjKd4+N37+OIAADATwgDHIYOMVy0UUh2bn5L0ggur4sZI9Gd6yE6QHY7oc8uMAGiQPJAOR+prfaLNNvclceChtS22y4suOJbSlI5klRA7a73NG3Vt6O1xwnFPr4B1U1pYScE5VwqPCMA7najjoBWbjLLod60hQWtYIA2KhhR99ZLucpfVcSmyWUhKFdUniwBgAnGSMbYNczrZadW2oglBIJScjbuPbWFKkFs6fD5IltSgsJdZIKClAATg5G3Ks13SW5GVHWptTZUVYLSTwkgA4222A5d1cdFOkFnQ/NkSGw24pJSDxbIAJOMZOBv76BOkCQ4+VJWt05XxoSoE884IrnoopBbOxy6zHmyh1xKwXC5lTaSoKJBJBxkchWX2tK6xxeGMujCx4OjCt85IxjOe2uGijavoFs7DdJakMIUtBEfHVHq08SQCTjOM4yTtXKtanFcS1ZOAN/QMCsaKEkugsuPoh81JXty/kboo6IfNSV7cv5G6KAKw1P513f2575zSummp/Ou7+3PfOaV0xBRRRQAUUUUAFFFFABRRRQAUUUUAFFFFABRTbTFjd1HqCJa2jwh5flr/oQN1H4CvNRQIMC8PN2t5x6FxqDK3MZICik8ufL4EUr5odHFCkuxJbbrTqmyDuUqxt2j1VNJbrbPSK6226hqI89IW2Eq4W1cQXwkdm+QBSLWNqt1mvBhW0vlLKQh0vEElY5kY7N6VwLVcLotSIEJ+UpAyoMtlWPXilw+QJa39isPRp/gsNt92OoNIJJQHg4E5WFKPlYCz2DdOwpdrSWmbIivLdjKkKbyttgqUGR2JKlbnv57dm1RtLTi3A2htSlk4CQMnPqrJbDrLobebW2rIylacEfGiqCzVRUt13pu32C4R41r8IXlPC4HSFEq4UqyMAbYWBj0VFSy6kKJbWAg4VlJ2Pppp2Iwop3b9MSZ9im3XrkMIikBDbiVZeJBVhPuSTSmPFkS3ksxmHHnVckNpKifcKLA1UV2P2uZAltMXCI/FU4RhLrZQSM8xmnmutP2+wXtMK19eW0p4VdcQoleASRgcsKHwovkCL0VtYjPyXgzHZcecPJDaSpXwFayCCQRgimBcXRD5qSvbl/I3RR0Q+akr25fyN0UhlYan867v7c985pXTTU/nXd/bnvnNK6YgooooAKKK9SCpQSkEk7ACgAAKiABknlU5vekYdm0Q0462Td/JkPK4v8ANoJxwkZxzI7M5BqTQtLwdMaQS9MiNPzllDyy4B5ChuBnsCRnPfUIud2kamushzhKg80UISNs8IPD+tc715ZslQ4jHtmr01jhcu2Rais3G1tLKHElCk8wRgisK6JlCiiigAooooAnmg467Xp+9ak+671fgMMnl1i8ZV/5Rg/GuDVjC1swHwW1MOxWHWC23wDhx1asjJ8rKE59dR/wyfCiu28uONsrUFraUNs4wDg8jgkeo16q8T121FuXIK4zeQhCkglIJCiATuBkA4HbUK5slfgm2rIK5UjULymY5ZjSyOsLY6ziLYOy88tuWO01rsFl1HEtTTMNK3GZWJBVDfJKeJI4ePgIIIG+CQPK57YqEv3GXJSoPPFfHjiJAyrHLJ5nkPhXRbJN2cWmHbw8+tSSlLTaC4cdoA549HKja6oLJdYHVWzTt5uDBSLuqaGnn0K8plpQJykn7vEryeLszS6/vPTLFEenylvS+BTi2319YuOQsJSAo+UAoEnhJP3c0sYseq47632LTdG3FA8ZTGWOIHmDtuPRSqQ9I3YdT1fAo5bCAjCuW4GN6EgLauxQrpPsS1Ywp8EevqGsfrSm7XmbA0KtxxfC9d5C1vAoTl5PA2kkgjlxEnIwcjnUBlXi4TAx4RKccVHx1SifKTgADfnsEj4VhJuMqWgpecCsq4lYSAVHvOBvzPOkoBZN4Fxvd507bXGpr6pDMpceOyhzgR/Cjgo27DuR6ayscswdNtyLcwTcXpjvhjTIUHV8PDwtDhIUAQVKwDvwGoMzcZTEZUVDgLCl9Z1a0hSQrGOIA8jjbNeMXCVGdccaeKS798YGFb53HI77+6ntCyZauTdDDjS7kz1CXloDcVyTxuMHfyuBRKk8QB2BxyyM4pnri5q0/r2JdkNJdLEkqKFfzDqmsj0bHnVcyZsiYUl9wq4B5IwAB6gK2z7tOugb8NkrfLQwlS9zyA3PM7JA37qNvQWWE3JiaduN2urbqUz7i2jwBbTeElpwkqeSBsCEjcdigew1W82SZs5+UpISX3FOFI7MnP8AepXqu92921WuDaZPWMxIYYTgFKgVYU6SOzJwPcrsxmG0RQmXH0Q+akr25fyN0UdEPmpK9uX8jdFSArDU/nXd/bnvnNK6aan867v7c985pXTEFFFFABVg6B0izhrUV6WlmK0riYbc26wjkd+zuHb+8X0pZPt/UEeErIZzxvKA5IG5+nvqRax1IiVPQxGcDcWNhuO2OSQBwklOOe23q2rHnnKUvSh2+/0L8UUlvkc2tddvaiUYkZpUeIhWMK+8vB7e71VHLZcBDdAcRxt53xzFOZNk+0LY3JjgF/CllfILHr7Tvz9NRgggkEYI5irsWOEYbYoqlNzdssKLc7LeIa2JjKJCcDBCeF1vfvxn9aiF/s5s9wLSHOtYcHGy53p9PprXZJXgtzbUThK8oV7/APjU3eZiXy2KhSyhp9OOpfVybAHL4/vVco+i96uvIbtzUWVxRUv1pAtdut9sYYDYnhv+LwdqAAAVenIPpqIVbhyLLBTSHODhKmFFe1MbX0Z3e5wWpXWtMh1IUEKySAeWaMmaGJXN0EISn8ULk8OorKUlI+0rc3kEDd9kc896k/tUeqyLT0d3OzahiyHp0fqm8uOKSrGE8iDnYZ9PpqIarhQoGoZDFuWVR/JUnPZkAmqcOaDm4Qdrv/BZOElFSYmppp2/SNN3hu5xW0OONpUnhXnGFDB5dtK6K1lBP7ndbpBhWec1f7ytE6G5Icb8NIKSkkYCsd47q4bbZrdqmFcb3cro7AUh9psLcHWjdJJUo7EkhJ5cyfTXJPucOXpm0NNyAH4MR5h1tQIJKnMjHeMH9K8sF2hR7BKt0hwtvOzo8hKlDKShBPEPX5Warp0SOqNoy3XCdPTCvhEKJGQ6H3oqklSlK4Qkp5jyu3fatFx0S9BgW1xue2/OnhsiGGyCgOZ4fK5HcVq0pqBmyt3GO+nyZjbfAs5wlaFhYzjfBxjauu/6sbevlsnQGwEW0NdWgq4shvGMnA3ODy7xT91hwdXiZZYcWSJ1ylvPxipLzkRDZbbWOYHEoKXjPYByOOVQ+fDcgTFx3CFYAUlQ5KSoBSVe8EH31MrdqGzRZCprk64KSAotw/CFpbBPYrhGfgcE7kjOBDrjK8OuMiUOMJdcUpIWoqKU52GTucDA91ON+ROjmoooqQj2vKKKALj6IfNSV7cv5G6KOiHzUle3L+RuikMrDU/nXd/bnvnNK6aan867v7c985pXTEFFFFAHVCuUy3dd4HIWyX2+rWUHBKcg4z2cq5ioqJJJJPM15RSpXY/sTbQFzbU6u1PqQFqJXGUsApzg5SfQdj7q6L3oC5zpvhcbqUF8cS0KVjCsDOMVBG3FsupdbUUrQcgjsNTC2dIsxoNMXKO3Kjt4Gw3G2M//ADFYsuLNHJvxPh9/4JpxcakuROrS1ybcUhJbUtG5CVEnbfu7KdF5TbQS5/nOr4XANwVbZ/bNSKFreyvBJ4WW0JOQ2RwYO2Cc8z8aj9yuLMq6qdhtL8tYUMDate509y4MaU8kkl3+gkuFvkzl9ahJW4NgnOVKHZ78UlUlSfvAj1irfsFjRHUbi6riU55SE4ACRzz696bS2Y0lrhkx23kkbIWnI+FcSf8AWYwyOKjaO3+BuK55Kk0jZvtq/MsuIKo7X8V//COz3nA99TjpBvkm32eNHhyVxnJDpIDSuElCRjs9JFa4UxVp1CiAIMePHkq/zjaer4h9fRS3UKIusNdMQLev/JYzYaceA2OCSoj3nAqTm82oWWaqEVZFxWLE4r5NmPR9KZmKnRZSi5IdRuXCT1jZwFD04/uaR6yhsRLs14KriYWyngVkb4yDWF2dasOrXVWZ3DcRwJbUd84A4ge8ZyK69UzxdrTbZyI3UpUp0HHLiJBI+OT761QxuOoWVfGS/wDChyvE4PtEXqXsaEZ+xoNwm6hhQVXBsuMMuoWSR6wKiFWZd4E6XYdNM21Dy5P2MFNhrPFkut55eg10JNmZEPg2Bs6iRa5zjjjbiVFt2AOu49jwqTjmMjftG/KlUmKpia7FSVOKbcKPuEE4OOR3HLlViwHorHSBCEFYK2USEKWg7LWI4Cin0FwOHb01wWCcq3Wy7XiOlb93dfbZQ4PKcSFIUtRB33JTz57HFLcOiFKgy0tIdVFeDa19WlZbIClf0g9p9FbpNkusMPKk26U0lggOqW0oBGcYyezOR8al+rLrd1KatcyU48llqPJLbpypt1YTxJJ57HI33GTRrTVV3YvV0txmvLjqffa6lSzwBJ25dvPt7hRbCiCFKk4yCOIZGRzFZyIsiIsNyWHGVkBQS4gpJB5HBqw40yBqeJYLjdyERbYpMWYtLY/hlJJQVY34FjAz2EHv3jGtL3Jvt68JlEcXDlCdvIQolSE+5JG3fmmnbE0R6iiipCCiiigC4+iHzUle3L+Ruijoh81JXty/kbopDKw1P513f2575zSummp/Ou7+3PfOaV0xBRRRQAUUUUAFFFFAHtbost+I6HGFlKh7x8K7NP2Zy/XZqA26lriypSyM8KRz27T6Kl1z6J5yGEu2iUJm3locAbVnvG+Kz5NRhhP05vllscc2t0Tq07rVFxbRDllDErYJPJLnq7j6KmTDalFHWjOdqgGm+jG5yJ4Xd2Cwyg56sKBLnvB2FS6962sGlpHgrfHNmMJwUN4KUnsBPZ+tef1Wihky1p/3+x0sWolHH+Yc10ZakXhyBLYHD1ZUOLmQN9v0pO9YHrc27LSVKiHYoyQvi7dxz5k5qFXLUtzud6XdnpCkvqOwT91CexIHdUhb6Q1PwwzNi/xEpSnjR5QWBzyFdpIG+9bPwWfCksbteURWrxZH71RGb3bjbJ/VBK0tuIDiA597B7/eDTB91Dug4yAsFTMxWU9oyD/wpdfLxIvt0dnycBS8AJHJIAwB/wDPTWMOU23AmRXlKAdQC3gnHGCCNvVmuq4ScY32qOfuW510zhp2NWXL7PjQ1rChFaWy0sKUlQbVglB4SMjIHOklFXtFR0eHSfC0S0ulLyCOBSduHHIAdg9FetT5LL6n21gKUcqygFJ93KmNq08Z9uduUiUmJEQ4GUq4eJS14yQBkAADGSSBuOdNLDbk2e4XCRIcbLkeKvwcLZUTxkY4uHhIHDvurYHvqNodMj0i7TZTPUvOhSOwcCRgZzgYGwzvjlmtUudJnLDkl0uLHNRAyfST2n0mt13JFxcaUEFTailS0KKg5ufKyedSCXpez22A+ZM6W9MYSltaWW0htDygeEZJyQOFQO2+NuYyWkBjYrva7fou5RHTxTJshAcQQRllHlAA+lW3oG9RZ1xTzq3VnKlqKj6zWNeU0qAKKKKYgooooAuPoh81JXty/kboo6IfNSV7cv5G6KQysNT+dd39ue+c0rppqfzru/tz3zmldMQUUUUAFFFFABRRRQBsYfdjPJeZcU24g5SpJwQadRdb6kiSG3k3aS51ZyG3VlSD6CO6kNFRlCMu0NSa6JxeelS9XSAIsdCIBV/nHWSeJXoBP3ahBJJJJyT2mvKKUIRgqihyk5dhRRRUyIV7XfYY6ZeobbGWgLS9LaQpJGQoFYGDUp1FFFzs711ehRIgQ841H8GZDRUEk5JxzSAAnOOak79lJuuB0Qain8DQ+pLkwxIjWt0syCA2tRCeIHtwTnHpxit0DQV7uDk5lhDHXwXUNLbU8kFalcuE8iMAnOeVFoKFsS9vxrW7bFoS7FccDoSeaF4xkdhyBuCOwcq2s6klN3JyasB0ux3I6go48hYIPLkdyeWPdTGJoO6O377PWI7jbIQ4+8iSjqw2VYJCiRkg5GO8VyattMO23VSrYD4Cta0N8TqVkKQopVnHfjIz2HtpWg5Eji+sdUvGOJROKZuajmuxVR3EMrC19YtZSeJahnBJB3xk49ZpVg91WRbLwxdLVwWSy2QKtdu66UJ0ELW4UDylBQ55250MEVvXlSu6XVq8rgJdttoRLLzRSzCjqY40qGSlZ2G/k8uW+9bJGjFytVz7aHYlsTGYXJVl0uNoAO6eIE8s4Oe4+qjcFEQoqTSNBXhslMV2FOLY/jeDyUEMq/oUSQOInkBzwcZxS21aeuF3eeQy2hpuN/pDz6w22zvjyieRz2c/RTtBQropzedNSLMhLhlw5jZOFLiO8fVnsChgEZ9VJqLsRcfRD5qSvbl/I3RR0Q+akr25fyN0UDKw1P513f2575zSummp/Ou7+3PfOaV0xBRRRQAUUVItMaMuOpVF1sCPDR9+Q5snbmB31Cc4wW6TpDSb4RHgCTgCmcDTV6uRHgltkOA/zFHCn4narXtentN6eLTbDDb8xw8Db8kE8av+qn++1M7rKmQoaHQsuJLiEKSklASFKAzhIyefKubP+o29sF39S5YuLZVI6ONVFOfsw/7afrXBN0lf7eCqRa3wB2pTxftVqxLk5NRFbjsseFvhwuBZWpDQQoA7ZBycjYnatjN76rCOrkGYXXGTGYVlJ4D5SvKOOHce84qH43MnykP04lHqSpCilaSkjmCMVjV4yIdj1G1wz7a2VlRRxYDTyFj+XY4J7duyoHqfo7k2tlc+1umbDT94AfxGvWK1YtbCb2y4ZXLG10Qqiva8rcVjPTL6I2qbS+4pKUNTWVqUo4AAWCSTW29qXHnLjKTwpK1FwAbq/iK5+jl6KT16SVHJJJ9NKuRlkyZabvcbnPLiFxxHcZt7aU/xA5/qeAAZSAAk52AOe00ssqiNPXSMteXlOwSpgqwpSeStueN8H11EIsabMJaiMPvlO5Q0gqx6cCspMCfB4Vy4kmPxHCS62pOT6M1HaFjbSVwxq62Ga8lMVT6G3gvAbKOLOFDljO+9NYV0GkbrEufViUlHXNOxVIKOrUVK3SSMK2wcj1GoVWxtt6Q6lppC3XFHCUJBJJ9AptILJLI1vcZKFsSbg/KiubOMLjtICx3ZAOPXWegXUpdvjJWlK37Q+22knBWrAwB3nblUVWlSFlC0lKknBBGCDXgOOVPaqCxkXPBb3EW9lHU9QV5G6cJTmpj4TC8adSJfkoQmbGkpZVnAcCpBVsfSneq8O5yedGaTjYWWeiLbbxZoswsw21vWt5BZbwP4iQ8pvA/rTwp9O/ppc1eQW5MBl1DUuJc3pSitRw4ogJSvyd1FKgdhk+VnBwagIUQcgkEciKCSTkmltCybavlMKtDSnriiXc3iEPdW0rhCB5WApZ49jjfAByQORqEV7XlSSoG7Lj6IfNSV7cv5G6KOiHzUle3L+RuigCsNT+dd39ue+c0rppqfzru/tz3zmldMQUUVtjsLlSW47Q4nHVhCR3knFJgSPRGkV6luBcfPBAj7vL7/APqirdbTGyi3RkGOllGWWeHhB7vQT247M+uuOJGi6T0/GtiUPOOcPEsR2wpa18ycEgbZzv3j0UvixG7kk8dxu7iS4cFchQW0seUApJO2NiCM/wB68/qMrzycm6iujXCO1AXbtcYghTYhXKSSuLOZASOsQR99Odt9sjn3VITCfudtcYuBQ0pagUhnfgAwcZPPcc6zYDUBsoCfLWriUrG61HmT6TW8SE8XlBQPpFYZ5XL4qi1RXk4xp5hoIWw443IStTnXJVhRKvvZ9fdWn7DXCfYkQgnrG0LQS8Cvi4iCSdwc5Gc5pumSjGBjNYqlEIJyAntJPKoLJkvslUSF3G0y25Udn/UJloccccTkvOuKIKscgE7YHp9FSZqBcGh1jrxdcGfKUhIBT3EAAEVvDrcwFKUhY5gjcHuNR28wZ11kNQnJslTDy1KkFagGkNp3xjv2xnuJ7avU3lqMuKINJdEV19oxDTa73a2uBAP+Ux0/6s949FV3V+W+5QphcjR21PQ0ICFvBP8ADcB2IT34237ap/V1jNg1A/EG7Sj1jR70muxoc8pflT7X8GbJBLlCOiiiumUj7SN3l266iJGdW0i4qbjuraWUOJSVg5Socj//AJTHU8mc5JmWeTcZMttq7LYaXLeU4UBBKR6s8W/qpVpM2tGoI793lORo7Cg6FIRxcSkkEJPcDjGa77rLttxm3GcqUUcdyVKaRwglba1bg4OxA37Rz3qD7GujTO0cuJ1yG7xbpLzSlJLLa1hRIJBG6QM5B2JyeznTPo7gIhz0annzI8ODEUttBdVhTrhQdkjtxkE1zs3qI3qa4rVL4YUxmSniwSklfEpGR/iKTnsxXfZNVWyOl+M/lCW0TG2CnYKDo2z6M8/UnGcUndUNGhtDkvS19lyp6MB9shtyP1inXVNk5485GwPfvS23aLkzLSzcpU+LAakEhhLwWVugHBICUkhOdsmvWbrETYLrbi8OtckNutq34VhKFoOPeoU0t2obdIkWiVMfcZFpaawwnhw6tvOASSMDtyAT5ShjvOfAHA/opn7Wchwr/CkMNxg+qUoKQ3niSkp2z2qG/LBpVdbGq2NJdbnRZrZOFKjqV5J7MhQBwe8bUztz9vgLlRpMtpxL0dbYU3koP8ZCu7IylJ5itabxHf0UuC/IKpaJS1pSpJP8NYScA/405xTVg6I3RRW5MSStnrkMOKazjjCCU59dTsiaaKYXGxXW0pQu4W+RGS59xTjZCVeo8qX0k0+gouPoh81JXty/kboo6IfNSV7cv5G6KBlYan867v7c985pXTTU/nXd/bnvnNK6YgqW9GluTP1eytxIU3GQXTnv5D96iVWJ0QpBuFyV/MGkAe8n6Vm1cnHBJonjVyRLr5cH03FLzbE2G61kokoY65pxKsEhSRvjYDbtFdtpSqS0ZjryHXH8HjbZLSSBsMJO49/fWlMa6xfC5bMqMwytxa1JkxwUjuPECDuMczTaKlQjNg8BJSCSkYBPo9FecyNKCSNkVyVq/rW9I1NJtDzjT8dcpTCStsBTaSrHkkY5Z7c0sa1NLss9DbTzzbZabUcOKWOIpBJUlRIPM8seuuK/f5PruQeXDMCv1BrivqOGcgY/1KR8Bj+1d7HixtLjtGVyfJZzGrIzluEkhBmKwEsJV5LmR98HsRsontGCOdQp7UTl6v0dqQfCW3HA2pToPCMnHkI5JHxPbmua25Vpl9Sc9Y2HUhQ5pBCCR7wFfE0ntyurucVe44XkH9RUcWmxwcmkOU26Hd2vVzTPiwjOdEVlDBQylXCn7iTuBz99XBMhxpbBRIaDrahlSDyV6KpHUI4bq2R2MND4IA/tV4x1lcVpQ8rKB+1YNeqjjcS3Fy2hDarFLRJNwZZh8RXwcLCypttvO6UgAeVzyTn1Uj6V7d1lqhXAp/iMrLSj6Dy/YUwehQJV6fXKu0K3BpfAGGnQy4rBJypROc79mK3dICEO6HlKSsLSktrSoHOfKTv+tQxzcc8JfUbVxaKVooor0RjCiiigAooooAKKKKACs22nHnEttoUtajhKUjJJr1ll2Q8hllCnHFnCUpG5NWVp/TMWxRkyJXC5OcHMbhHoT/c+j41Zcqxr7jik3z0QqVpK+Qo7T78IhLoykJWkq94ByKlmjtQXm0WMxEsMKZSsqaS4jiUc8xse/wDvT2cC+1wpIKuHCRnlUblqftDWVMoUwlO+D5QA7R6awZMsssdjXJv0scN75SpE6j6kh3uzTLfIgl95cZf+SqPGCQn+Unl7/dVEEEEgjBHYab+M1yYldfBkLiEAgFs4J9ffSt55yQ+4+6riccUVrVjGSdzWvT4pY1TKNTPHOdwLf6IfNSV7cv5G6KOiHzUle3L+RuitBnKw1P513f2575zSummp/Ou7+3PfOaV0xBU86J5Iavc1kndyPxAd5SofWoHTnSV1+xtSw5isdXx8DuTtwKHCT7s591UamHqYZR+xKDqSZbd/tvWPKl3Gey7GQoFuPIXwoRjcgAHc47wTTi3vtSbfHdbKShbSSOHOOXZnfHrpVfbW9PQ2iHFZWp9QRMdUrhJbTuE5wfvbe7am8Ft9tlTcotFIx1aWkcIQMcue9eZyO8at8m1L3FMa3CmNZzSBuFpUP9kUJft+oHA0+kxZSjhteSU5J+76sk7c/SdhVn3vRdqvb65D7JDqubiTg1Dbn0XSmsuW+Sl0f0ODB+NdfBrMMoRi3TRRLHJNtCi2RnokG4wn0EKSlSk9xBacOR8BWlMOHYobcickuTHQFIaxuj47dm5Oe4AkEh4ytVuQym7tliTwqTlXJzCFj9cp95NYnQd1vl1efkL6lgK4UrVupQG2cenn76t9aKbc3S/kjtfgh9xnKuMvry0lvCQkJSSeXac9tXraVcdqiO7DiZQr/dFJrVoW02pIUWOvdx99zf8ATsqSgZY6sJATw4wNsCuXrNTDNUYLhF+ODjbZDXnYc1552XcJkF51ZSx10bLXVk7cIAIJO258rNbukVaIGiHIoXxcZaaSR24PF+yaaxbRcgtuO9cAu3MKCghbQ48JOQCvngY9e1QrpYuwcfh2pBHkgyHfQTske4Z+IqzBWXPBR6XJGfti7K5ooor0JkCiiigAooooAK9p/Y9ITbuymStaY0VR2cWMlXqFTO3absFqZKyyH5ASQl1/ysHv4eX6GsebWYsTrtmmGmyTV1wQ7SEaQzfYUtcZzwdZUkOlOEkkEbHtOTVn3SEkiPKabw4W8rQDz7zjl3b1G0zVmEpiWyhOP824gYwoctuw1JJEmNLiMBp/Dra/J4nD3AkZzy/SsE9Rvnuao0y0jeOouzjMhCEDiCSRtvzxXbbVx5bqm3GErb4TkLGeIduagF/1T1C3IcNDiXkLIUt1OOA+rtPp/wDgkGk7gtvSj09wrUtlhxalqOc4yd+3sq+WJxhuMeNbpUVg8Eh9YRsniOPVmtdek5Oa8rqFJcfRD5qSvbl/I3RR0Q+akr25fyN0UhlYan867v7c985pXTTU/nXd/bnvnNK6Ygr2vKKALj6OtVC5WsQ5CsyYaAhwE5LjQ5LHpTnB/wCNTNxPAQpJylQyCORFfOVvuEq1zmpsN0tPtHKVD9j3j0Vc+ktZwr3HDKQESQMuxCd843U33jnt2fqeBrtG4y9SC4NWLJ4ZIFzorT7cd15Dbz2eqQo4K8c8fGt3GMYA+NRrU1tmS33bnBe/gRITiUFseX1iuwDsOyfTvWDLt6iS7bFbkqYEhBUphxKVhttCQMnO+SSOR76wrApRTT5Ld/JInYUaSpCnmELKDkEjOK6EqI2QiorF1JdZLKGEtxGriOLrW1oUUqTwlSVpHEDg8u3fNaRe7hd0NwRIct015hRKGhgOHh4krQrnw4ztnIo/Dzfb6HvRI7jd7faiPDXyk44ihtJWpKf6iByHpNdiApwgJGR31B41sRe7QHGW0NzWgpSkpK0pKMhK23FHvPEdj6fW+Vc2NN2ZS5d1dMYfcefVxqG33G9gVn08hUpadcRj8iO99s7b/eIdjtj78hQLTA/iAHdxf8rY9J7e4V8/3O4SLrcn58pZU6+sqV6O4D0AbU11Vql/UcxICVMwmchhjizjPNSj2qPaaQ13dHpVghz2zLknuZ5RRRW4rCnml9OtalkvQhPTFlBHEylaMpcPaM52/Wkdbosp+FKbkxnVNPNKCkLScEEUpW1wONJ2zuumnbpZyrwuMQlKygqSeIAjvxyz2Z5126YsjcyQmbOA8EbVsg/61Xd6u+pE9qZzUNnEqICzd2UcEhLf+tR347f7VFZV1uER5TTilB3ACgsfd22299ZN2TJFxXDNfp44NTfKJJqTVRhLbjww2pwD7p3S2nsGB+1RhzU93cyPCQkZyAltO36UrUpTiytaipSjkkncmmNmscy8PgMtHqUq8tw7JHoz304afDhh7l+7ISzZcs6iyYWy2z7jp1Mp15TrpSXcq3IT2fsPjXDfbyLPbrdCt+W5Sk9fIWSTnbAT6jzI9VSa63SHp2yKQDgqbDTbaTvgDGPhVVSpTsySuQ8riWs5Po9HqrHpIPNJzkvbfBp1E/TioLssSHYrXqxmDeJjqY5KCH20KwFcJ5Z57AevGO7NZaw1pZ2rIuwWFppbakdX1jY8lCe3Hear6LdJ0KO4xHkrbbd+8kcjtiuStsMDT9ztLpGSeWMqaXPkKKKK1FBcfRD5qSvbl/I3RR0Q+akr25fyN0UhlYan867v7c985pXTTU/nXd/bnvnNK6YgooooAKzadcZcS60tSFoOUqScEH11hRQBN7N0mT4nAi5tGUBt4Q2rgex6TyV7xv31K2deadmuCQuahElTZaK5LC23Ak9nEjIqnaKx5NFhm7qn9ixZJIvRi62Avx5yHrQXmGS0lw3ZCSU7cwRnsrlVq/TVuEZK50EqhghpSOskrAxjHEAByPfVK0VV/p8PLY/VZY926Toyct2qCp85OHZeEoB9Dadviagt0u9wvMoybhKXIc5Aq5JHcByA9VcVFa8WDHi+KIOTfYUUUVcRCiiigAooooA7bRcFWy6xpickNLBUP6k9o+FTjpIsjD8KJqK3cK2HEBLhT2g7pP8Ab4VXVWloKXDvOj5VhlfxFt8WW1K34TuCPUay5/Y1lXj+DTh96eN+f5K7tNrdussMt+SkbrX/AEipzJu0HTttQlhCQB5KGRspR7z9aWNMKs9quDng/AqGpIUBzyTgHPaOXxqJzJj06QX31ZUdgOwDuFVSg9TO38V/2Xblpo0vkzZc7pKuspUiUvJPJI5JHcK46KK3JKKpGFycnbCiiimIKKKKALj6IfNSV7cv5G6KOiHzUle3L+RuikMrDU/nXd/bnvnNK6aan867v7c985pXTEdC4TqILUxRT1bq1ISM+VtjfHcdwD6D3V0rsU1DLLoCFJfbStHCrvIASe4+UDjuIrB66vv25FvUE9Q2UlA38kjizjft4jn3Vuav81qGuIkoLaltLAKc8KkAAEesAZ78DupcjNL9qcaShxp5qQ2tClpW0T/KdxggHI58uVZPWh5iD4W462E9ctkIHESVJ4c9mB94czWZvkhuTGeitMxkxUqS22hJKSFZ4s8RJOckbnltR9tvKs32Y6w26kPLeS6pSwoKUE55KAP3BzB7aOQ4OaTAeiXN23ucPXNOlpWDkcQOP3rsb09LcmvRCttCo/CXivI6tBGSsjGcJ7dsitVxu32hczcBEZjvKcLi+qKyFqJznyice7FYv3Z59997q0IU+31ZIKiUp2zgkk74x6iaOQOE89q8oopiCiiigAooooAKKKKACiiigArrtlyk2m4NTYq+Fxo5weSh2g+g1yUUmk1TGnTtFkLv1u1RbJSGUtRZzzBS8w8oAOY3SUKPaCO31VXBGDg0Zryq8WJY7Uei3LleSnLsKKKKtKQooooAKKKKALj6IfNSV7cv5G6KOiHzUle3L+RuikMrDU/nXd/bnvnNK6aan867v7c985pa2rgcSo8gQaYiXwtLWe2wI83U81xgyRluOgHIHpwCe7uruXp7RNzb4bfdxGd7ONzb3heD8DWHSDCkT2oN6i5fheDhOUbhGcnPqOf0qCVRFOauyCVm+fGTCnvxUuh4MuFHWJGArBxmt1mt4ut4jQVLLYfXwlQGSBXDUg0M31usIA7Elaj7kKq2TqLZJ9G3WOmY2m3IiI7zrvXpUVFzHZjlj10giRlTJjMZBwp5xKAfSTip10qAdbbD/wBV3/8AmopphHWantqcZxJQr4HP9qhjk3jtii7VmWo7A7p2c3FdfS8VthfElOANyP7Ux0XpmHqRyWJTzzfUBHD1ZG+c88g91dvSeMX2Me+MPmNZ9FzuLtNa7FsBXwUPrUXJvFu8iv22Zz9OaKtry2ZV4lJdQcKQkhRB9yKRXVjSrcRz7Llz3ZG3AHEJCOe+dgeWa5tUEq1PciefhKx+tK6nGLpNsaR02yKibdIsRxRSh95DainmASBUzvds0jpp5qLJgzJTriAviDvIZx3juqI2I4v9uP8A3pv5hUp6UU4u0JXewR/vH61GduaVg+6NNy0xaZ2n13vTzzpQzlTzDpBKQOfqI59uRUPSkqUEjck4Aqe6UjqtOjLvcZv8NqU0UtJV/N5JA29JOPdUFiqCZbKjyDiSfjTg3yvoCJX/AMm12Rb3JLj7IdQgqSwnKirHZnlmoxAgP3K4Mwo6cuurCR6O81dky6tQ7rBgu8IE0OBKiceUnGB78n9KQt2eHpSZd9QPpTwZJjoHZnBIHdlRx6qpjmlTv9iKkyP6n0NFsVgM1h9551C0hwqwE4O2wA78dtQirl1GftHQ0l0gZcipewOXYqqaqzDJyjyODtchUgc0w43o1F8IUFqd+72dUdgfj+9KrXBVcrnGhIPCX3Aji7h2n4VaKrqxLu8nR7cVIZTF6sO8XLyBtjHZkdvZUsk2mqHJtFR0wsdpXe7s1b23UtKdCjxqGQMAn+1cTra2XltOJ4VoUUqB7CKknR4ji1dHP9Lbh/3SP71OTqLaG+jXqTRsvTrDUhTyZDKzwqWhOOA9gPrqOVblnu0bVLF0tE7hWW3VpAPNTZUeEj0j6VWV0tT9qu7lueHloXwhXYoHkarxzb4l2Ri/DN9/sarFIjsrkB4vMh3ZOOHPZSmpd0kbahZbH8kZA/U1EanBtxTZJO0XH0Q+akr25fyN0UdEPmpK9uX8jdFSJFYan867v7c985pXTTU/nXd/bnvnNaLSmAq5si5rWmJxfxCgb4o8CGun9Zz7EjwcpTJh7/wV/wAue49nq5U6TA0tq/a3rNruCuTJHkqPoHI+7HqrXcuj8S0+GacltSY69w2pYyPQFcvjikrGj9R+FpbRb3m1gghZUAlPp4s4qn2PlOmQ4Yuu1ql2aeuHMRwuJ3BG4UOwg9op70ct8erG1f8ARsrV+mP713dJLkfjt0frw7MYbKXiDk9mM+/Jrl6NPOZfsyv3TTcnLE2Nu42SnVtw0x4a1DvjLzrraOJBQDhIUfQfRS2zeI6L1FegPyESg4A02oK4So7DmD399I+kVfFqxxP9DKB+mf70ksrqWb5AdX91EltR9XEKhDH+X2yKjwSrpRH/ADvCV3xz8xo6Lkf87zV9zAHxUPpXvSl/91g/+Ar5q86LlgXeajO5YB+Ch9aX/AH+w7NR3qy2S+yGFaeYlSFEOLedIOSoZ7Qai98v8O7RkNR7JFgrSviLjIGSMEY2A7/0qR6v0peLvqZ6RBicbSm0eWpaUjIGO00lkaCvkWE9LkIYQhlClqHW5OAM7YqUHBJc8jjQosp4b5AV3SWz/vCrT1NcdP26fDXeInXvKSeqUWwsIGRk4J+tVNb1hu4xlnbhdQf1FTLpSz9qQe7qT81PJHdNIJK5I86R3prjkRaH0uWt5HGwGxhPF6e/Y7eg1B0nhUD3GpbY31X7S82wOnifjI8Ih59HNP6/r6KiXI1OCpbfoNcKiw+kt5babNJaUUrSVqSodh8gg0l1Zq436BBjtApCUdY+kci5yx6u330w6Q5CXLdY0fzlkrPvCagtQxRTim/Aorgty2PmX0aha9yIK2/9kFI/aqjq0NOOAdGL5P8AIy+P1V9arCjCuZfqEPJLujqC2u7v3N8hLUFoq4j2Eg7/AA4qewbhpJWsE3CNOkrmyFcKRwkN8Shw9oz20udWnTXRyhgpxLuxJPeEkf8Atx/tVCGHlx5DbyDhbagoH0ilt3tuwq7Y+13b1QNUyTw4RJw8jHbnn+oNdXRwManK/wCiOs/tTPpLbbkRbZc2jxIcSUhQ7QQFJ/vS3o52vctX9MJZ/VNNO8QL4iSz3h603tq5NnJC8rT/AFJPMVY2pbC1qNNtusApWoON5UP52iRv7s5+NVPVmdGl56+C7anVeXH8trJ3KTzHuP70sqpKa8CkvJGukN3rNXPp/wCjbQn/AHc/3qMU+1urj1hcCexSR8EJpDVsPiia6Lj6IfNSV7cv5G6KOiHzUle3L+RuipEisNT+dd39ue+c0rppqfzru/tz3zmldMR0RJ8uA51kSS6wvvbWU5ptH1Fqaeox2LjJcVwKUQlWCAkZJz6hSGrI6NLOlMR+6vIyXj1TXENuEcz7zt7qryOMY20Rk0lZXKlKWoqWoqUTkknc1tizJUF0uxJDjDhGOJtRScd21dupbWLPf5UNIIbSvibz/Sdx9PdSupqmh9nS65NuchTzinpTxxxKOVq9FaVJWy4UqSpC0HcEYINTzor/ANIuX+Bv91VFdUjGqbmP+8r+Y1BSuTiCfNHNcrtPu7qXZ8lT60DCSoDYe6vLdc5tqfL8GQphwp4SpIByOeN/VXJRU6VUOiSM6p1bcVFqNKkPqSMlLLKSQP8Aypoks6zmNqbkNXZxtQwUFK+Ej1Uw6MFYv0lPaYxP+8KkGtdWT9Py2I0Jtg9a1xlTiSSN8bb1nbqe2KRW3zSRX3i5fUb/AGTMGP8AsFH+1e3yZe5T7YvRf6xCT1Yeb4CAeeBgd1dzuvNRuHPhwR6EtJH9qUXG6Trs8l6dIU+4lPCCoAYHdtVy3XbJK/JriTJEGQH4rymnQCApPPBGDWstuqbLxQoo4sFeNs88Z76xq3bZbrVftENxIzSWmHG8csltwcznvz+lKc1Dmgk6Kplz5U7q/Cn1u9UgIRxH7qR2UQob1wmsxI6eJ15QSkeuvJkR2DMeiPp4XGVlCh6RU90RZ2rPa3tSXEBI6sloHmlHafWez/jRKSjG0DdIR6lal6ZKbLFuzrkZxricZBxwk8wcc81HocKVPf6mIwt93GeBCcnArZc7g9dbk/OfUSt5ZVv2DsHuGB7q32K8vWG5onMNocUAUlK84IPqppNR+41dHdcLZqu6KaVNgTXi0jgRlk7D3CuM6Zvv4RM/9FX0qwLBr/7bvDFv+zep63i8vruLGEk8uEd1N9V3l+xWVU6M22twLSnDmcb+oiqPVnF7aIbmnVFPy5s9xpEGW+8URjwpZWThsjbGK1xEynH+qhh5TrgI4Wc8ShzIwOfKibKXNnPy3EpSt9xTignkCTnam+iFBOr4BP8AUofFCq0PiLZPpHINN3wjItEw/wD6FfSuiFatT2ySJUO3z2XUggLSyrkfdVkaz1DJ09bmX4iGlOuu8GHASAME52I9FQB7X+onSSJaWh3IaT/cGqYznNXXBFNtCq6sXXwhUu6x5CHXjut5oo4j8K4KYXK+3O7pQifLW+lBykEAAH3Cl9Xq65Jlx9EPmpK9uX8jdFHRD5qSvbl/I3RQMrDU/nXd/bnvnNK6aan867v7c985pXTEZstLfeQy0krW4oJSkcyTsBVj6sucrSdrtNvtb/UrSg8ZCQcgAd/eSajGhLcq4anjqx/Djfxlnuxy/UipjqdzSFymJF1nqD8YlspaUcjfcHAPbWfJL3pMrk+RH0hMKkwrRdyUrLzAQtaRgEkcQ/dVQeravkSDdNAKTbMOx47QWwd8gI2PPfkCKqWpYZXGvoOL4J/0V/6Rcv8AA3+6qi+rBjVVy9oVUo6K/wDSLl/gb/dVRTUy+s1Pc1f96cHwUR/alH+7IF8hXRRRV5MlfRw6W9VJSBkOMLSfRyP9q6ulDP25F7vBx8xrR0aICtTLV/TGUf1SKmOr7rbrGYsyVa2przmUIUsDKAN+0HvrLJ1l4+hW3UiouFWM4OO+sanyulBXDwos7fD3F3b9qhl0mi5XJ+aGUs9cri6tPJNXxcn2qJps5KmfR1ffAbmq2PrPUyj/AA88kuf8Rt8KhlSTRFjXeL4hxWRHiEOOHvPYPef2NLIk4uwl0Ti96MZvGo4twWQlkD/KUjmsj7vx5H0CkvSNfUoQ3Y4qgEgBT/D2D+VP9/hUpj6ngydRvWVtWXG07LzspQ+8n3D+9V90gWddvv65YypmblxKj2K7R/f31mxW5JSK498kVoooraWkj0D54wvU58iqnPSL5puf+Mj96g/R+M6wiHuS4f8AcVU36RfNNz/xkfvWTJ/eRVL5FSU20sst6otyh/8AkJHxOKU050knj1Xbh/2wPw3rTL4ssfRL+lPPgdu38nrHM/AVXASojIBIHbV06rlwLdaxPnW9uaGVgIQsA4J2zuDUT/5TktI4GLK2hA/lDmB+grPhlLZSVkIN1wiBV5TTUF6+3rgJngqIxCAjgQcg4zv+tK60rrksLj6IfNSV7cv5G6KOiHzUle3L+RuigZWGp/Ou7+3PfOaV001P513f2575zSwYyM5x24piLG0U03YdJzL9ISSpwEpSTjKU7Ae9Wf0qvH3lyH3HnDlbiipR9J3qU6o1NCn2SBarUHW47SQXUrGNwMAentPwqJVVjT5k/JGK8lm9GkgyrHMguniQ05sD2JUNx+h+NVzNjmJOkRjzZdUj4HFOdI6lTpuY+660t1p5vhKEHHlA5B/ell3noud2kzm2OoS+sr6vizgnnv696Ixam/owSdsmPRWoeFXFPaUIP6molqBlTGobi2okkSXN+/yjTPRWoImnrhIfmB0tutcADaQTnIPaR6amX/KRp8/6qX/6Kf8A3VBuUZtpWRdqVlVYPdRirRV0lWEfdizFeptH/uqB6muse83x6dFbcbbcSkBLgAOwA7Ce6rITk3yqJJt+B10Zn/6lc9mV8yad9KTJVbYD3Yh5ST7xn/8AmodpO8NWO/NTJHGWQlSXAgZOCNv1xU+f1zpaW0BJy6lJ4ghyPxYPfvtmqciksiklZGV7rKoxWa2XW0JWtpaUqzwkpIB9VWQ90kWVnyYttfXjllKUD9zUX1XqwamTGSIXg4jlRBLnETnHoHdVsZyb5iSTf0I802t51LTaSpayEpSOZJ5VZMx9vQmkW4bKgbjKBPEOxR5q9Q5CoNp+6NWa8Mz3o3hCWs+TnBB7x6RWN9vD98urs57bi2Qj+hI5CnOLk0vANWzkYlPRpaJbThS82sLCu3Oc1Z14U1q/QhmMoBfaT1vCDkpWn7yfhn9KqupDpbVbmnPCUFkvtPp2RxYwvsP1pZIXTXaCSvkj1FZurDjq1hIQFKJCRyHorCrSRJuj3zvjf4HPkNTXpGBOlF4HJ5GfjUYsFz0hZZjU1tdyMhKCDxpSU5IweVPLtq/S16trkGU/JS05gkobIUMHI7+6sk1J5FKip3usq+nOkDjVduP/AGwrReWrQ1IQLPJffaKfKLycEH4CtNomJt93iTFZ4WXUrVw88A71pfMSztFpdIbZXpN4j+RxCv1x/eqiq2HNeaYmMKbkKWptXNt1jIPu3FcbvSHp+MOCJb3lgcuFpCE/v/as2JzhGtpXFtKqK2LLob60tLCAccXCcfGtdS7U+uE3+2eAot5YSHAsLLvFyz2YHfURrTFtrlUWIuPoh81JXty/kboo6IfNSV7cv5G6KZIrDU/nXd/bnvnNK6aan867v7c985pYkZUBkDJ5nspiOhu3THnYrTcdalzCBHGMdZlRTt/5hit4slwMxuGGUqecCigB1BBxkHfONiD21I06htyp1oaSerjWi4slpxXFlbXkhayOQ3bBwO1RpJqO4xbjLQuI0hltHGnq0Z4c8ZPECdznIO/7YqNsZz3Wx3KyOIbuUVUdTgJSFKBJ+BrQqBIRCRMLY6hauEK4wd9+YzkfdPPuNMdXTo1y1PMmQ3A4w4U8CgCM4QByPqrOZcGXdKQYQdj8TJJKEIUHeLjWcqOMEYIxvtk47aLYC9+0zozclx5ngRFcS06riGApQJAG++QCds7V5HtUyTCVNbQgR0r6suLeQgcWM43IJ27q7L1eDOg26ClwOoiMjjc4OEuLIHPv4QEpBPYn0112p23OaWkQ5MmI1J8MS4gSg7jg4CCRwA75xzotgIFsOttNurQQhzPAe/HOh1h1laUOIKVKSlYB7QRkH4GmqmY0uyRh9pRWnIvW5ac4+JeTkYwkjf0kV7dWYz7LE1q4xlqTHZQY44+sBShKT/LjmO+nYUckmy3CJMRDeZQJC1hsNIdQtXEeQwCcH11qkW2ZFL4fjrbMZwNOhQxwKOcA/wCyfhUnvM2z+N8a6xJkRTHhbbyy0l7rMbFRVxDHMHYVyXW+xblpNlpav+c/CEJf2P8AEbbQoIWfThfCf8IpWwoSxrVMlxVyWkI6lBKStbqUDIGSBxEZOD2URrTNlsKfYY40JSpWONPEQkZUQnOSB24HYa7TPip0izC4G3JPhjqzxcXE2kobAIwQNyDzzyrotsiAhESY/MQ2qFHcQY/CorcWSspxtjHljJJHI0WwFblpnNRBKWyA2UJcyFpJCScAlOcgZ7cUSrRcITzzMqI4y4whK3ErGClJIAP+8PjTqbeIT1kjw2ktofERlLj4yVL4VqJbI5DmFbY+7W26ahhXKz3FtZzMEgoju4P8WOpzjwf8JAx6Feii2FCCbaJtuk+Dy0NtvcXCUB5Cik+kAnHvrGRbJkRDypDCmgw91DgVgELwTjHby/bvpzrN63TLs/Nt8qI6h5ziAaDvWEEc1cQ4efdXHfrwu4ohxetDrcRkJLgGC4sgZUdgSQAE5PYkU02AnooopiCiiigAooooAKKKKACiiigC4+iHzUle3L+Ruijoh81JXty/kbopDKw1P513f2575zSuvo13TtjfdW89Zre444oqWtcVBKidyScbmsPFjT/4Fbfyjf0oEfOte19E+LGn/wACtv5Rv6UeLGn/AMCtv5Rv6UwPnWva+ifFjT/4Fbfyjf0o8WNP/gVt/KN/SgD51or6K8WNP/gVt/KN/SjxY0/+BW38o39KAPnWivorxY0/+BW38o39KPFjT/4Fbfyjf0oA+daK+ivFjT/4Fbfyjf0o8WNP/gVt/KN/SkB860V9FeLGn/wK2/lG/pR4saf/AAK2/lG/pTA+dq8r6K8WNP8A4Fbfyjf0o8WNP/gVt/KN/SgD52ryvorxY0/+BW38o39KPFjT/wCBW38o39KLA+daK+ivFjT/AOBW38o39KPFjT/4Fbfyjf0oA+daK+ivFjT/AOBW38o39KPFjT/4Fbfyjf0oA+daK+ivFjT/AOBW38o39KPFjT/4Fbfyjf0oA+daK+ivFjT/AOBW38o39KPFjT/4Fbfyjf0oA+daK+ivFjT/AOBW38o39KPFjT/4Fbfyjf0oAjHRD5qSvbl/I3RU0hwIdvaLMKIxFbUriKGWwgE8s4HbsPhRSGf/2Q==%20"/>
          <p:cNvSpPr>
            <a:spLocks noChangeAspect="1" noChangeArrowheads="1"/>
          </p:cNvSpPr>
          <p:nvPr/>
        </p:nvSpPr>
        <p:spPr bwMode="auto">
          <a:xfrm>
            <a:off x="152400" y="-144463"/>
            <a:ext cx="307975"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51387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055380" cy="1400530"/>
          </a:xfrm>
        </p:spPr>
        <p:txBody>
          <a:bodyPr/>
          <a:lstStyle/>
          <a:p>
            <a:r>
              <a:rPr lang="en-US" dirty="0" smtClean="0"/>
              <a:t>           Class schedule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2675465"/>
              </p:ext>
            </p:extLst>
          </p:nvPr>
        </p:nvGraphicFramePr>
        <p:xfrm>
          <a:off x="304800" y="1371599"/>
          <a:ext cx="8382000" cy="5173582"/>
        </p:xfrm>
        <a:graphic>
          <a:graphicData uri="http://schemas.openxmlformats.org/drawingml/2006/table">
            <a:tbl>
              <a:tblPr/>
              <a:tblGrid>
                <a:gridCol w="4191000"/>
                <a:gridCol w="4191000"/>
              </a:tblGrid>
              <a:tr h="656777">
                <a:tc>
                  <a:txBody>
                    <a:bodyPr/>
                    <a:lstStyle/>
                    <a:p>
                      <a:r>
                        <a:rPr lang="en-US" sz="1200" dirty="0">
                          <a:solidFill>
                            <a:srgbClr val="00B0F0"/>
                          </a:solidFill>
                          <a:effectLst/>
                          <a:latin typeface="Questrial"/>
                        </a:rPr>
                        <a:t>First Period </a:t>
                      </a:r>
                      <a:r>
                        <a:rPr lang="en-US" sz="1000" b="1" dirty="0">
                          <a:solidFill>
                            <a:srgbClr val="FF0000"/>
                          </a:solidFill>
                          <a:effectLst/>
                          <a:latin typeface="Questrial"/>
                        </a:rPr>
                        <a:t>(take attendance during the first 15 min.)</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7:15 – 8:45</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29">
                <a:tc>
                  <a:txBody>
                    <a:bodyPr/>
                    <a:lstStyle/>
                    <a:p>
                      <a:r>
                        <a:rPr lang="en-US" sz="1200" b="1" dirty="0">
                          <a:solidFill>
                            <a:srgbClr val="00B0F0"/>
                          </a:solidFill>
                          <a:effectLst/>
                          <a:latin typeface="Questrial"/>
                        </a:rPr>
                        <a:t>Transition</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8:45 – 8:51 - </a:t>
                      </a:r>
                      <a:r>
                        <a:rPr lang="en-US" sz="1200" b="1" dirty="0">
                          <a:solidFill>
                            <a:srgbClr val="00B0F0"/>
                          </a:solidFill>
                          <a:effectLst/>
                          <a:latin typeface="Questrial"/>
                        </a:rPr>
                        <a:t>6 min.</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29">
                <a:tc>
                  <a:txBody>
                    <a:bodyPr/>
                    <a:lstStyle/>
                    <a:p>
                      <a:r>
                        <a:rPr lang="en-US" sz="1200" dirty="0">
                          <a:solidFill>
                            <a:srgbClr val="00B0F0"/>
                          </a:solidFill>
                          <a:effectLst/>
                          <a:latin typeface="Questrial"/>
                        </a:rPr>
                        <a:t>Second Period</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8:51 – 10:21</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29">
                <a:tc>
                  <a:txBody>
                    <a:bodyPr/>
                    <a:lstStyle/>
                    <a:p>
                      <a:r>
                        <a:rPr lang="en-US" sz="1200" b="1" dirty="0">
                          <a:solidFill>
                            <a:srgbClr val="00B0F0"/>
                          </a:solidFill>
                          <a:effectLst/>
                          <a:latin typeface="Questrial"/>
                        </a:rPr>
                        <a:t>Transition</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10:21 – 10:27 -</a:t>
                      </a:r>
                      <a:r>
                        <a:rPr lang="en-US" sz="1200" b="1" dirty="0">
                          <a:solidFill>
                            <a:srgbClr val="00B0F0"/>
                          </a:solidFill>
                          <a:effectLst/>
                          <a:latin typeface="Questrial"/>
                        </a:rPr>
                        <a:t> 6 min.</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29">
                <a:tc>
                  <a:txBody>
                    <a:bodyPr/>
                    <a:lstStyle/>
                    <a:p>
                      <a:r>
                        <a:rPr lang="en-US" sz="1200" dirty="0">
                          <a:solidFill>
                            <a:srgbClr val="00B0F0"/>
                          </a:solidFill>
                          <a:effectLst/>
                          <a:latin typeface="Questrial"/>
                        </a:rPr>
                        <a:t>Third Period</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10:27 – 12:39</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5257">
                <a:tc>
                  <a:txBody>
                    <a:bodyPr/>
                    <a:lstStyle/>
                    <a:p>
                      <a:pPr algn="ctr"/>
                      <a:r>
                        <a:rPr lang="en-US" sz="1200" b="1" dirty="0">
                          <a:solidFill>
                            <a:srgbClr val="FFFF00"/>
                          </a:solidFill>
                          <a:effectLst/>
                          <a:latin typeface="Questrial"/>
                        </a:rPr>
                        <a:t>ALL STUDENTS WILL REPORT TO THIRD BLOCK PRIOR TO GOING TO LUNCH</a:t>
                      </a:r>
                      <a:endParaRPr lang="en-US" dirty="0">
                        <a:solidFill>
                          <a:srgbClr val="FFFF0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29">
                <a:tc>
                  <a:txBody>
                    <a:bodyPr/>
                    <a:lstStyle/>
                    <a:p>
                      <a:r>
                        <a:rPr lang="en-US" sz="1200" dirty="0">
                          <a:solidFill>
                            <a:srgbClr val="000000"/>
                          </a:solidFill>
                          <a:effectLst/>
                          <a:latin typeface="Questrial"/>
                        </a:rPr>
                        <a:t>First Lunch</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r>
                        <a:rPr lang="en-US" sz="1200" dirty="0">
                          <a:solidFill>
                            <a:srgbClr val="000000"/>
                          </a:solidFill>
                          <a:effectLst/>
                          <a:latin typeface="Questrial"/>
                        </a:rPr>
                        <a:t>10:40 – 11:05</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22629">
                <a:tc>
                  <a:txBody>
                    <a:bodyPr/>
                    <a:lstStyle/>
                    <a:p>
                      <a:r>
                        <a:rPr lang="en-US" sz="1200" dirty="0">
                          <a:solidFill>
                            <a:srgbClr val="000000"/>
                          </a:solidFill>
                          <a:effectLst/>
                          <a:latin typeface="Questrial"/>
                        </a:rPr>
                        <a:t>Second Lunch</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r>
                        <a:rPr lang="en-US" sz="1200" dirty="0">
                          <a:solidFill>
                            <a:srgbClr val="000000"/>
                          </a:solidFill>
                          <a:effectLst/>
                          <a:latin typeface="Questrial"/>
                        </a:rPr>
                        <a:t>11:10 – 11:35</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22629">
                <a:tc>
                  <a:txBody>
                    <a:bodyPr/>
                    <a:lstStyle/>
                    <a:p>
                      <a:r>
                        <a:rPr lang="en-US" sz="1200" dirty="0">
                          <a:solidFill>
                            <a:srgbClr val="000000"/>
                          </a:solidFill>
                          <a:effectLst/>
                          <a:latin typeface="Questrial"/>
                        </a:rPr>
                        <a:t>Third Lunch</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r>
                        <a:rPr lang="en-US" sz="1200" dirty="0">
                          <a:solidFill>
                            <a:srgbClr val="000000"/>
                          </a:solidFill>
                          <a:effectLst/>
                          <a:latin typeface="Questrial"/>
                        </a:rPr>
                        <a:t>11:40 – 12:05</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22629">
                <a:tc>
                  <a:txBody>
                    <a:bodyPr/>
                    <a:lstStyle/>
                    <a:p>
                      <a:r>
                        <a:rPr lang="en-US" sz="1200" dirty="0">
                          <a:solidFill>
                            <a:srgbClr val="000000"/>
                          </a:solidFill>
                          <a:effectLst/>
                          <a:latin typeface="Questrial"/>
                        </a:rPr>
                        <a:t>Fourth Lunch</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r>
                        <a:rPr lang="en-US" sz="1200" dirty="0">
                          <a:solidFill>
                            <a:srgbClr val="000000"/>
                          </a:solidFill>
                          <a:effectLst/>
                          <a:latin typeface="Questrial"/>
                        </a:rPr>
                        <a:t>12:12 – 12:39</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22629">
                <a:tc>
                  <a:txBody>
                    <a:bodyPr/>
                    <a:lstStyle/>
                    <a:p>
                      <a:r>
                        <a:rPr lang="en-US" sz="1200" b="1" dirty="0">
                          <a:solidFill>
                            <a:srgbClr val="00B0F0"/>
                          </a:solidFill>
                          <a:effectLst/>
                          <a:latin typeface="Questrial"/>
                        </a:rPr>
                        <a:t>Transitions</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12:39 – 12:45 - </a:t>
                      </a:r>
                      <a:r>
                        <a:rPr lang="en-US" sz="1200" b="1" dirty="0">
                          <a:solidFill>
                            <a:srgbClr val="00B0F0"/>
                          </a:solidFill>
                          <a:effectLst/>
                          <a:latin typeface="Questrial"/>
                        </a:rPr>
                        <a:t>6 min.</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29">
                <a:tc>
                  <a:txBody>
                    <a:bodyPr/>
                    <a:lstStyle/>
                    <a:p>
                      <a:r>
                        <a:rPr lang="en-US" sz="1200" dirty="0">
                          <a:solidFill>
                            <a:srgbClr val="00B0F0"/>
                          </a:solidFill>
                          <a:effectLst/>
                          <a:latin typeface="Questrial"/>
                        </a:rPr>
                        <a:t>Fourth Period</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12:45 – 1:45</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29">
                <a:tc>
                  <a:txBody>
                    <a:bodyPr/>
                    <a:lstStyle/>
                    <a:p>
                      <a:r>
                        <a:rPr lang="en-US" sz="1200" b="1" dirty="0">
                          <a:solidFill>
                            <a:srgbClr val="00B0F0"/>
                          </a:solidFill>
                          <a:effectLst/>
                          <a:latin typeface="Questrial"/>
                        </a:rPr>
                        <a:t>Transitions</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1:45 – 1:51 - </a:t>
                      </a:r>
                      <a:r>
                        <a:rPr lang="en-US" sz="1200" b="1" dirty="0">
                          <a:solidFill>
                            <a:srgbClr val="00B0F0"/>
                          </a:solidFill>
                          <a:effectLst/>
                          <a:latin typeface="Questrial"/>
                        </a:rPr>
                        <a:t>6 min.</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629">
                <a:tc>
                  <a:txBody>
                    <a:bodyPr/>
                    <a:lstStyle/>
                    <a:p>
                      <a:r>
                        <a:rPr lang="en-US" sz="1200" b="1" dirty="0">
                          <a:solidFill>
                            <a:srgbClr val="00B0F0"/>
                          </a:solidFill>
                          <a:effectLst/>
                          <a:latin typeface="Questrial"/>
                        </a:rPr>
                        <a:t>1</a:t>
                      </a:r>
                      <a:r>
                        <a:rPr lang="en-US" sz="750" b="1" baseline="30000" dirty="0">
                          <a:solidFill>
                            <a:srgbClr val="00B0F0"/>
                          </a:solidFill>
                          <a:effectLst/>
                          <a:latin typeface="Questrial"/>
                        </a:rPr>
                        <a:t>st</a:t>
                      </a:r>
                      <a:r>
                        <a:rPr lang="en-US" sz="1200" b="1" dirty="0">
                          <a:solidFill>
                            <a:srgbClr val="00B0F0"/>
                          </a:solidFill>
                          <a:effectLst/>
                          <a:latin typeface="Questrial"/>
                        </a:rPr>
                        <a:t> period</a:t>
                      </a:r>
                      <a:r>
                        <a:rPr lang="en-US" sz="1200" dirty="0">
                          <a:solidFill>
                            <a:srgbClr val="00B0F0"/>
                          </a:solidFill>
                          <a:effectLst/>
                          <a:latin typeface="Questrial"/>
                        </a:rPr>
                        <a:t> </a:t>
                      </a:r>
                      <a:r>
                        <a:rPr lang="en-US" sz="1000" b="1" dirty="0">
                          <a:solidFill>
                            <a:srgbClr val="FF0000"/>
                          </a:solidFill>
                          <a:effectLst/>
                          <a:latin typeface="Questrial"/>
                        </a:rPr>
                        <a:t>attendance check</a:t>
                      </a:r>
                      <a:endParaRPr lang="en-US" dirty="0">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a:solidFill>
                            <a:srgbClr val="00B0F0"/>
                          </a:solidFill>
                          <a:effectLst/>
                          <a:latin typeface="Questrial"/>
                        </a:rPr>
                        <a:t>1:51 – 2:15 </a:t>
                      </a:r>
                      <a:r>
                        <a:rPr lang="en-US" sz="1200" b="1" dirty="0">
                          <a:solidFill>
                            <a:srgbClr val="00B0F0"/>
                          </a:solidFill>
                          <a:effectLst/>
                          <a:latin typeface="Questrial"/>
                        </a:rPr>
                        <a:t>(24 min.)</a:t>
                      </a:r>
                      <a:endParaRPr lang="en-US" dirty="0">
                        <a:solidFill>
                          <a:srgbClr val="00B0F0"/>
                        </a:solidFill>
                        <a:effectLst/>
                      </a:endParaRPr>
                    </a:p>
                  </a:txBody>
                  <a:tcPr marL="76200" marR="76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711538" y="11955"/>
            <a:ext cx="114191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00"/>
                </a:solidFill>
                <a:effectLst/>
                <a:latin typeface="Questrial"/>
              </a:rPr>
              <a:t>Bell Schedule</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2439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33105720"/>
              </p:ext>
            </p:extLst>
          </p:nvPr>
        </p:nvGraphicFramePr>
        <p:xfrm>
          <a:off x="0" y="1905000"/>
          <a:ext cx="9144000" cy="4952998"/>
        </p:xfrm>
        <a:graphic>
          <a:graphicData uri="http://schemas.openxmlformats.org/drawingml/2006/table">
            <a:tbl>
              <a:tblPr firstRow="1" firstCol="1" bandRow="1">
                <a:tableStyleId>{5C22544A-7EE6-4342-B048-85BDC9FD1C3A}</a:tableStyleId>
              </a:tblPr>
              <a:tblGrid>
                <a:gridCol w="2620835"/>
                <a:gridCol w="6523165"/>
              </a:tblGrid>
              <a:tr h="328946">
                <a:tc gridSpan="2">
                  <a:txBody>
                    <a:bodyPr/>
                    <a:lstStyle/>
                    <a:p>
                      <a:pPr marL="0" marR="0" algn="l">
                        <a:lnSpc>
                          <a:spcPct val="115000"/>
                        </a:lnSpc>
                        <a:spcBef>
                          <a:spcPts val="0"/>
                        </a:spcBef>
                        <a:spcAft>
                          <a:spcPts val="0"/>
                        </a:spcAft>
                        <a:tabLst>
                          <a:tab pos="1214755" algn="l"/>
                        </a:tabLst>
                      </a:pPr>
                      <a:r>
                        <a:rPr lang="en-US" sz="1200" dirty="0">
                          <a:effectLst/>
                        </a:rPr>
                        <a:t>Normal Day</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373655">
                <a:tc>
                  <a:txBody>
                    <a:bodyPr/>
                    <a:lstStyle/>
                    <a:p>
                      <a:pPr marL="0" marR="0" algn="l">
                        <a:lnSpc>
                          <a:spcPct val="150000"/>
                        </a:lnSpc>
                        <a:spcBef>
                          <a:spcPts val="0"/>
                        </a:spcBef>
                        <a:spcAft>
                          <a:spcPts val="0"/>
                        </a:spcAft>
                        <a:tabLst>
                          <a:tab pos="1214755" algn="l"/>
                        </a:tabLst>
                      </a:pPr>
                      <a:r>
                        <a:rPr lang="en-US" sz="1200">
                          <a:effectLst/>
                        </a:rPr>
                        <a:t>Time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tabLst>
                          <a:tab pos="1214755" algn="l"/>
                        </a:tabLst>
                      </a:pPr>
                      <a:r>
                        <a:rPr lang="en-US" sz="1200">
                          <a:effectLst/>
                        </a:rPr>
                        <a:t>Activity</a:t>
                      </a:r>
                      <a:endParaRPr lang="en-US" sz="1200">
                        <a:effectLst/>
                        <a:latin typeface="Times New Roman" panose="02020603050405020304" pitchFamily="18" charset="0"/>
                        <a:ea typeface="Times New Roman" panose="02020603050405020304" pitchFamily="18" charset="0"/>
                      </a:endParaRPr>
                    </a:p>
                  </a:txBody>
                  <a:tcPr marL="68580" marR="68580" marT="0" marB="0"/>
                </a:tc>
              </a:tr>
              <a:tr h="373655">
                <a:tc>
                  <a:txBody>
                    <a:bodyPr/>
                    <a:lstStyle/>
                    <a:p>
                      <a:pPr marL="0" marR="0" algn="l">
                        <a:lnSpc>
                          <a:spcPct val="150000"/>
                        </a:lnSpc>
                        <a:spcBef>
                          <a:spcPts val="0"/>
                        </a:spcBef>
                        <a:spcAft>
                          <a:spcPts val="0"/>
                        </a:spcAft>
                        <a:tabLst>
                          <a:tab pos="1214755" algn="l"/>
                        </a:tabLst>
                      </a:pPr>
                      <a:r>
                        <a:rPr lang="en-US" sz="1200">
                          <a:effectLst/>
                        </a:rPr>
                        <a:t>7:15 am– 8:45am</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tabLst>
                          <a:tab pos="1214755" algn="l"/>
                        </a:tabLst>
                      </a:pPr>
                      <a:r>
                        <a:rPr lang="en-US" sz="1200" dirty="0">
                          <a:effectLst/>
                        </a:rPr>
                        <a:t>First Block </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r h="284494">
                <a:tc>
                  <a:txBody>
                    <a:bodyPr/>
                    <a:lstStyle/>
                    <a:p>
                      <a:pPr marL="0" marR="0" algn="l">
                        <a:lnSpc>
                          <a:spcPct val="115000"/>
                        </a:lnSpc>
                        <a:spcBef>
                          <a:spcPts val="0"/>
                        </a:spcBef>
                        <a:spcAft>
                          <a:spcPts val="0"/>
                        </a:spcAft>
                        <a:tabLst>
                          <a:tab pos="1214755" algn="l"/>
                        </a:tabLst>
                      </a:pPr>
                      <a:r>
                        <a:rPr lang="en-US" sz="1200">
                          <a:effectLst/>
                        </a:rPr>
                        <a:t>8:51am – 10:31am</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tabLst>
                          <a:tab pos="1214755" algn="l"/>
                        </a:tabLst>
                      </a:pPr>
                      <a:r>
                        <a:rPr lang="en-US" sz="1200">
                          <a:effectLst/>
                        </a:rPr>
                        <a:t>Second Block</a:t>
                      </a:r>
                      <a:endParaRPr lang="en-US" sz="1200">
                        <a:effectLst/>
                        <a:latin typeface="Times New Roman" panose="02020603050405020304" pitchFamily="18" charset="0"/>
                        <a:ea typeface="Times New Roman" panose="02020603050405020304" pitchFamily="18" charset="0"/>
                      </a:endParaRPr>
                    </a:p>
                  </a:txBody>
                  <a:tcPr marL="68580" marR="68580" marT="0" marB="0"/>
                </a:tc>
              </a:tr>
              <a:tr h="2844938">
                <a:tc gridSpan="2">
                  <a:txBody>
                    <a:bodyPr/>
                    <a:lstStyle/>
                    <a:p>
                      <a:pPr marL="0" marR="0" algn="ctr">
                        <a:lnSpc>
                          <a:spcPct val="115000"/>
                        </a:lnSpc>
                        <a:spcBef>
                          <a:spcPts val="0"/>
                        </a:spcBef>
                        <a:spcAft>
                          <a:spcPts val="0"/>
                        </a:spcAft>
                        <a:tabLst>
                          <a:tab pos="1214755" algn="l"/>
                        </a:tabLst>
                      </a:pPr>
                      <a:r>
                        <a:rPr lang="en-US" sz="1200" u="none" strike="noStrike" dirty="0">
                          <a:effectLst/>
                        </a:rPr>
                        <a:t> </a:t>
                      </a:r>
                      <a:endParaRPr lang="en-US" sz="1200" dirty="0">
                        <a:effectLst/>
                      </a:endParaRPr>
                    </a:p>
                    <a:p>
                      <a:pPr marL="0" marR="0" algn="ctr">
                        <a:lnSpc>
                          <a:spcPct val="115000"/>
                        </a:lnSpc>
                        <a:spcBef>
                          <a:spcPts val="0"/>
                        </a:spcBef>
                        <a:spcAft>
                          <a:spcPts val="0"/>
                        </a:spcAft>
                        <a:tabLst>
                          <a:tab pos="1214755" algn="l"/>
                        </a:tabLst>
                      </a:pPr>
                      <a:r>
                        <a:rPr lang="en-US" sz="1200" u="none" strike="noStrike" dirty="0">
                          <a:effectLst/>
                        </a:rPr>
                        <a:t> </a:t>
                      </a:r>
                      <a:endParaRPr lang="en-US" sz="1200" dirty="0">
                        <a:effectLst/>
                      </a:endParaRPr>
                    </a:p>
                    <a:p>
                      <a:pPr marL="0" marR="0" algn="ctr">
                        <a:lnSpc>
                          <a:spcPct val="115000"/>
                        </a:lnSpc>
                        <a:spcBef>
                          <a:spcPts val="0"/>
                        </a:spcBef>
                        <a:spcAft>
                          <a:spcPts val="0"/>
                        </a:spcAft>
                        <a:tabLst>
                          <a:tab pos="1214755" algn="l"/>
                        </a:tabLst>
                      </a:pPr>
                      <a:r>
                        <a:rPr lang="en-US" sz="1200" u="sng" dirty="0">
                          <a:solidFill>
                            <a:srgbClr val="00B050"/>
                          </a:solidFill>
                          <a:effectLst/>
                        </a:rPr>
                        <a:t>First Lunch – (Freshman Academy)</a:t>
                      </a:r>
                      <a:endParaRPr lang="en-US" sz="1200" dirty="0">
                        <a:solidFill>
                          <a:srgbClr val="00B050"/>
                        </a:solidFill>
                        <a:effectLst/>
                      </a:endParaRPr>
                    </a:p>
                    <a:p>
                      <a:pPr marL="0" marR="0" algn="ctr">
                        <a:lnSpc>
                          <a:spcPct val="115000"/>
                        </a:lnSpc>
                        <a:spcBef>
                          <a:spcPts val="0"/>
                        </a:spcBef>
                        <a:spcAft>
                          <a:spcPts val="0"/>
                        </a:spcAft>
                        <a:tabLst>
                          <a:tab pos="1214755" algn="l"/>
                        </a:tabLst>
                      </a:pPr>
                      <a:r>
                        <a:rPr lang="en-US" sz="1200" dirty="0">
                          <a:solidFill>
                            <a:srgbClr val="00B050"/>
                          </a:solidFill>
                          <a:effectLst/>
                        </a:rPr>
                        <a:t>10:37 am – 11:07am</a:t>
                      </a:r>
                    </a:p>
                    <a:p>
                      <a:pPr marL="0" marR="0" algn="ctr">
                        <a:lnSpc>
                          <a:spcPct val="115000"/>
                        </a:lnSpc>
                        <a:spcBef>
                          <a:spcPts val="0"/>
                        </a:spcBef>
                        <a:spcAft>
                          <a:spcPts val="0"/>
                        </a:spcAft>
                        <a:tabLst>
                          <a:tab pos="1214755" algn="l"/>
                        </a:tabLst>
                      </a:pPr>
                      <a:r>
                        <a:rPr lang="en-US" sz="1200" dirty="0">
                          <a:solidFill>
                            <a:srgbClr val="7030A0"/>
                          </a:solidFill>
                          <a:effectLst/>
                        </a:rPr>
                        <a:t> </a:t>
                      </a:r>
                    </a:p>
                    <a:p>
                      <a:pPr marL="0" marR="0" algn="ctr">
                        <a:lnSpc>
                          <a:spcPct val="115000"/>
                        </a:lnSpc>
                        <a:spcBef>
                          <a:spcPts val="0"/>
                        </a:spcBef>
                        <a:spcAft>
                          <a:spcPts val="0"/>
                        </a:spcAft>
                        <a:tabLst>
                          <a:tab pos="1214755" algn="l"/>
                        </a:tabLst>
                      </a:pPr>
                      <a:r>
                        <a:rPr lang="en-US" sz="1200" u="sng" dirty="0">
                          <a:solidFill>
                            <a:srgbClr val="7030A0"/>
                          </a:solidFill>
                          <a:effectLst/>
                        </a:rPr>
                        <a:t>Second Lunch – (800, 600, Band and SAC) </a:t>
                      </a:r>
                      <a:endParaRPr lang="en-US" sz="1200" dirty="0">
                        <a:solidFill>
                          <a:srgbClr val="7030A0"/>
                        </a:solidFill>
                        <a:effectLst/>
                      </a:endParaRPr>
                    </a:p>
                    <a:p>
                      <a:pPr marL="0" marR="0" algn="ctr">
                        <a:lnSpc>
                          <a:spcPct val="115000"/>
                        </a:lnSpc>
                        <a:spcBef>
                          <a:spcPts val="0"/>
                        </a:spcBef>
                        <a:spcAft>
                          <a:spcPts val="0"/>
                        </a:spcAft>
                        <a:tabLst>
                          <a:tab pos="1214755" algn="l"/>
                        </a:tabLst>
                      </a:pPr>
                      <a:r>
                        <a:rPr lang="en-US" sz="1200" dirty="0">
                          <a:solidFill>
                            <a:srgbClr val="7030A0"/>
                          </a:solidFill>
                          <a:effectLst/>
                        </a:rPr>
                        <a:t>11:22 am – 11:52am</a:t>
                      </a:r>
                    </a:p>
                    <a:p>
                      <a:pPr marL="0" marR="0" algn="ctr">
                        <a:lnSpc>
                          <a:spcPct val="115000"/>
                        </a:lnSpc>
                        <a:spcBef>
                          <a:spcPts val="0"/>
                        </a:spcBef>
                        <a:spcAft>
                          <a:spcPts val="0"/>
                        </a:spcAft>
                        <a:tabLst>
                          <a:tab pos="1214755" algn="l"/>
                        </a:tabLst>
                      </a:pPr>
                      <a:r>
                        <a:rPr lang="en-US" sz="1200" u="none" strike="noStrike" dirty="0">
                          <a:solidFill>
                            <a:srgbClr val="7030A0"/>
                          </a:solidFill>
                          <a:effectLst/>
                        </a:rPr>
                        <a:t> </a:t>
                      </a:r>
                      <a:endParaRPr lang="en-US" sz="1200" dirty="0">
                        <a:solidFill>
                          <a:srgbClr val="7030A0"/>
                        </a:solidFill>
                        <a:effectLst/>
                      </a:endParaRPr>
                    </a:p>
                    <a:p>
                      <a:pPr marL="0" marR="0" algn="ctr">
                        <a:lnSpc>
                          <a:spcPct val="115000"/>
                        </a:lnSpc>
                        <a:spcBef>
                          <a:spcPts val="0"/>
                        </a:spcBef>
                        <a:spcAft>
                          <a:spcPts val="0"/>
                        </a:spcAft>
                        <a:tabLst>
                          <a:tab pos="1214755" algn="l"/>
                        </a:tabLst>
                      </a:pPr>
                      <a:r>
                        <a:rPr lang="en-US" sz="1200" u="sng" dirty="0">
                          <a:solidFill>
                            <a:srgbClr val="7030A0"/>
                          </a:solidFill>
                          <a:effectLst/>
                        </a:rPr>
                        <a:t>Third Lunch  (Lower 300, Upper and Lower 100)</a:t>
                      </a:r>
                      <a:endParaRPr lang="en-US" sz="1200" dirty="0">
                        <a:solidFill>
                          <a:srgbClr val="7030A0"/>
                        </a:solidFill>
                        <a:effectLst/>
                      </a:endParaRPr>
                    </a:p>
                    <a:p>
                      <a:pPr marL="0" marR="0" algn="ctr">
                        <a:lnSpc>
                          <a:spcPct val="115000"/>
                        </a:lnSpc>
                        <a:spcBef>
                          <a:spcPts val="0"/>
                        </a:spcBef>
                        <a:spcAft>
                          <a:spcPts val="0"/>
                        </a:spcAft>
                        <a:tabLst>
                          <a:tab pos="1214755" algn="l"/>
                        </a:tabLst>
                      </a:pPr>
                      <a:r>
                        <a:rPr lang="en-US" sz="1200" dirty="0">
                          <a:solidFill>
                            <a:srgbClr val="7030A0"/>
                          </a:solidFill>
                          <a:effectLst/>
                        </a:rPr>
                        <a:t>12:07 am– 12:37pm</a:t>
                      </a:r>
                      <a:endParaRPr lang="en-US" sz="1200" dirty="0">
                        <a:solidFill>
                          <a:srgbClr val="7030A0"/>
                        </a:solidFill>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r>
              <a:tr h="373655">
                <a:tc>
                  <a:txBody>
                    <a:bodyPr/>
                    <a:lstStyle/>
                    <a:p>
                      <a:pPr marL="0" marR="0" algn="l">
                        <a:lnSpc>
                          <a:spcPct val="150000"/>
                        </a:lnSpc>
                        <a:spcBef>
                          <a:spcPts val="0"/>
                        </a:spcBef>
                        <a:spcAft>
                          <a:spcPts val="0"/>
                        </a:spcAft>
                        <a:tabLst>
                          <a:tab pos="1214755" algn="l"/>
                        </a:tabLst>
                      </a:pPr>
                      <a:r>
                        <a:rPr lang="en-US" sz="1200">
                          <a:effectLst/>
                        </a:rPr>
                        <a:t>12:43 pm - 2:15 pm</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tabLst>
                          <a:tab pos="1214755" algn="l"/>
                        </a:tabLst>
                      </a:pPr>
                      <a:r>
                        <a:rPr lang="en-US" sz="1200">
                          <a:effectLst/>
                        </a:rPr>
                        <a:t>Fourth Block</a:t>
                      </a:r>
                      <a:endParaRPr lang="en-US" sz="1200">
                        <a:effectLst/>
                        <a:latin typeface="Times New Roman" panose="02020603050405020304" pitchFamily="18" charset="0"/>
                        <a:ea typeface="Times New Roman" panose="02020603050405020304" pitchFamily="18" charset="0"/>
                      </a:endParaRPr>
                    </a:p>
                  </a:txBody>
                  <a:tcPr marL="68580" marR="68580" marT="0" marB="0"/>
                </a:tc>
              </a:tr>
              <a:tr h="373655">
                <a:tc>
                  <a:txBody>
                    <a:bodyPr/>
                    <a:lstStyle/>
                    <a:p>
                      <a:pPr marL="0" marR="0" algn="l">
                        <a:lnSpc>
                          <a:spcPct val="150000"/>
                        </a:lnSpc>
                        <a:spcBef>
                          <a:spcPts val="0"/>
                        </a:spcBef>
                        <a:spcAft>
                          <a:spcPts val="0"/>
                        </a:spcAft>
                        <a:tabLst>
                          <a:tab pos="1214755" algn="l"/>
                        </a:tabLst>
                      </a:pPr>
                      <a:r>
                        <a:rPr lang="en-US" sz="1200">
                          <a:effectLst/>
                        </a:rPr>
                        <a:t>2:14 pm – 2:15 pm</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ct val="150000"/>
                        </a:lnSpc>
                        <a:spcBef>
                          <a:spcPts val="0"/>
                        </a:spcBef>
                        <a:spcAft>
                          <a:spcPts val="0"/>
                        </a:spcAft>
                        <a:tabLst>
                          <a:tab pos="1214755" algn="l"/>
                        </a:tabLst>
                      </a:pPr>
                      <a:r>
                        <a:rPr lang="en-US" sz="1200" dirty="0">
                          <a:effectLst/>
                        </a:rPr>
                        <a:t>Announce Bus Changes</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pic>
        <p:nvPicPr>
          <p:cNvPr id="6" name="Picture 5"/>
          <p:cNvPicPr>
            <a:picLocks noChangeAspect="1"/>
          </p:cNvPicPr>
          <p:nvPr/>
        </p:nvPicPr>
        <p:blipFill>
          <a:blip r:embed="rId2"/>
          <a:stretch>
            <a:fillRect/>
          </a:stretch>
        </p:blipFill>
        <p:spPr>
          <a:xfrm>
            <a:off x="-1066800" y="304800"/>
            <a:ext cx="10943963" cy="1371600"/>
          </a:xfrm>
          <a:prstGeom prst="rect">
            <a:avLst/>
          </a:prstGeom>
        </p:spPr>
      </p:pic>
    </p:spTree>
    <p:extLst>
      <p:ext uri="{BB962C8B-B14F-4D97-AF65-F5344CB8AC3E}">
        <p14:creationId xmlns:p14="http://schemas.microsoft.com/office/powerpoint/2010/main" val="2955348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CLASSROOM MANAGEMENT</a:t>
            </a:r>
            <a:endParaRPr lang="en-US" dirty="0"/>
          </a:p>
        </p:txBody>
      </p:sp>
      <p:sp>
        <p:nvSpPr>
          <p:cNvPr id="3" name="Content Placeholder 2"/>
          <p:cNvSpPr>
            <a:spLocks noGrp="1"/>
          </p:cNvSpPr>
          <p:nvPr>
            <p:ph idx="1"/>
          </p:nvPr>
        </p:nvSpPr>
        <p:spPr/>
        <p:txBody>
          <a:bodyPr>
            <a:normAutofit lnSpcReduction="10000"/>
          </a:bodyPr>
          <a:lstStyle/>
          <a:p>
            <a:pPr hangingPunct="0"/>
            <a:r>
              <a:rPr lang="en-US" dirty="0"/>
              <a:t>The </a:t>
            </a:r>
            <a:r>
              <a:rPr lang="en-US" dirty="0" smtClean="0"/>
              <a:t>following directives </a:t>
            </a:r>
            <a:r>
              <a:rPr lang="en-US" dirty="0"/>
              <a:t>describe </a:t>
            </a:r>
            <a:r>
              <a:rPr lang="en-US" dirty="0" smtClean="0"/>
              <a:t>Mrs. Ashley, CMS, and  POB expectations </a:t>
            </a:r>
            <a:r>
              <a:rPr lang="en-US" dirty="0"/>
              <a:t>for student behavior. Compliance with these expectations ensures a safe and orderly learning environment for all students and allows us to maximize our instructional time.</a:t>
            </a:r>
          </a:p>
          <a:p>
            <a:pPr hangingPunct="0"/>
            <a:r>
              <a:rPr lang="en-US" b="1" dirty="0" smtClean="0"/>
              <a:t>Be Prepared- </a:t>
            </a:r>
            <a:r>
              <a:rPr lang="en-US" dirty="0" smtClean="0"/>
              <a:t>means to be on time/ have all materials ready. Make sure to be ready to learn, be engaged and have fun.</a:t>
            </a:r>
            <a:endParaRPr lang="en-US" dirty="0"/>
          </a:p>
          <a:p>
            <a:pPr lvl="0" hangingPunct="0"/>
            <a:r>
              <a:rPr lang="en-US" b="1" dirty="0" smtClean="0"/>
              <a:t>Observe </a:t>
            </a:r>
            <a:r>
              <a:rPr lang="en-US" dirty="0"/>
              <a:t>– all school and classroom policies and follow all teacher directions the </a:t>
            </a:r>
            <a:r>
              <a:rPr lang="en-US" b="1" u="sng" dirty="0"/>
              <a:t>first time. </a:t>
            </a:r>
          </a:p>
          <a:p>
            <a:pPr lvl="0" hangingPunct="0"/>
            <a:r>
              <a:rPr lang="en-US" b="1" dirty="0"/>
              <a:t>Be respectful </a:t>
            </a:r>
            <a:r>
              <a:rPr lang="en-US" dirty="0"/>
              <a:t>– to yourself, to other scholars, to the teacher, and to our school.</a:t>
            </a:r>
          </a:p>
          <a:p>
            <a:endParaRPr lang="en-US" dirty="0"/>
          </a:p>
        </p:txBody>
      </p:sp>
    </p:spTree>
    <p:extLst>
      <p:ext uri="{BB962C8B-B14F-4D97-AF65-F5344CB8AC3E}">
        <p14:creationId xmlns:p14="http://schemas.microsoft.com/office/powerpoint/2010/main" val="381799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tint val="100000"/>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1352</TotalTime>
  <Words>1536</Words>
  <Application>Microsoft Office PowerPoint</Application>
  <PresentationFormat>On-screen Show (4:3)</PresentationFormat>
  <Paragraphs>165</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Batang</vt:lpstr>
      <vt:lpstr>Arial</vt:lpstr>
      <vt:lpstr>Baskerville Old Face</vt:lpstr>
      <vt:lpstr>Century Gothic</vt:lpstr>
      <vt:lpstr>Questrial</vt:lpstr>
      <vt:lpstr>Times New Roman</vt:lpstr>
      <vt:lpstr>Wingdings</vt:lpstr>
      <vt:lpstr>Wingdings 3</vt:lpstr>
      <vt:lpstr>Ion</vt:lpstr>
      <vt:lpstr>Welcome to the Cardinal Nest</vt:lpstr>
      <vt:lpstr>Welcome to English I</vt:lpstr>
      <vt:lpstr>      Who is Mrs. Ashley?</vt:lpstr>
      <vt:lpstr>Mrs. Ashley and English/Honors</vt:lpstr>
      <vt:lpstr>          Course Description   Honors/ English I/Foundations</vt:lpstr>
      <vt:lpstr>What about summer       reading assignment?</vt:lpstr>
      <vt:lpstr>           Class schedule  </vt:lpstr>
      <vt:lpstr>PowerPoint Presentation</vt:lpstr>
      <vt:lpstr>CLASSROOM MANAGEMENT</vt:lpstr>
      <vt:lpstr>CLASSROOM MANAGEMENT</vt:lpstr>
      <vt:lpstr>BYOT and Music</vt:lpstr>
      <vt:lpstr>CONSEQUENCES</vt:lpstr>
      <vt:lpstr>         Grading Practices </vt:lpstr>
      <vt:lpstr>   Tardy Policy</vt:lpstr>
      <vt:lpstr>Daybook</vt:lpstr>
      <vt:lpstr>Daybook </vt:lpstr>
      <vt:lpstr>ENTRY ROUTINE</vt:lpstr>
      <vt:lpstr>Warm-ups</vt:lpstr>
      <vt:lpstr>EXIT ROUTINE</vt:lpstr>
      <vt:lpstr>BATHROOMS</vt:lpstr>
      <vt:lpstr>    1St DAY RECAP</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Day Overview</dc:title>
  <dc:creator>derek</dc:creator>
  <cp:lastModifiedBy>Ashley, Ateira M.</cp:lastModifiedBy>
  <cp:revision>190</cp:revision>
  <dcterms:created xsi:type="dcterms:W3CDTF">2013-01-21T19:56:46Z</dcterms:created>
  <dcterms:modified xsi:type="dcterms:W3CDTF">2015-08-24T01:34:42Z</dcterms:modified>
</cp:coreProperties>
</file>